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handoutMasterIdLst>
    <p:handoutMasterId r:id="rId75"/>
  </p:handoutMasterIdLst>
  <p:sldIdLst>
    <p:sldId id="265" r:id="rId5"/>
    <p:sldId id="310" r:id="rId6"/>
    <p:sldId id="324" r:id="rId7"/>
    <p:sldId id="325" r:id="rId8"/>
    <p:sldId id="334" r:id="rId9"/>
    <p:sldId id="327" r:id="rId10"/>
    <p:sldId id="332" r:id="rId11"/>
    <p:sldId id="329" r:id="rId12"/>
    <p:sldId id="424" r:id="rId13"/>
    <p:sldId id="369" r:id="rId14"/>
    <p:sldId id="331" r:id="rId15"/>
    <p:sldId id="338" r:id="rId16"/>
    <p:sldId id="337" r:id="rId17"/>
    <p:sldId id="339" r:id="rId18"/>
    <p:sldId id="340" r:id="rId19"/>
    <p:sldId id="341" r:id="rId20"/>
    <p:sldId id="344" r:id="rId21"/>
    <p:sldId id="370" r:id="rId22"/>
    <p:sldId id="346" r:id="rId23"/>
    <p:sldId id="343" r:id="rId24"/>
    <p:sldId id="347" r:id="rId25"/>
    <p:sldId id="348" r:id="rId26"/>
    <p:sldId id="351" r:id="rId27"/>
    <p:sldId id="353" r:id="rId28"/>
    <p:sldId id="352" r:id="rId29"/>
    <p:sldId id="354" r:id="rId30"/>
    <p:sldId id="350" r:id="rId31"/>
    <p:sldId id="355" r:id="rId32"/>
    <p:sldId id="356" r:id="rId33"/>
    <p:sldId id="357" r:id="rId34"/>
    <p:sldId id="349" r:id="rId35"/>
    <p:sldId id="359" r:id="rId36"/>
    <p:sldId id="361" r:id="rId37"/>
    <p:sldId id="360" r:id="rId38"/>
    <p:sldId id="371" r:id="rId39"/>
    <p:sldId id="375" r:id="rId40"/>
    <p:sldId id="358" r:id="rId41"/>
    <p:sldId id="378" r:id="rId42"/>
    <p:sldId id="380" r:id="rId43"/>
    <p:sldId id="379" r:id="rId44"/>
    <p:sldId id="381" r:id="rId45"/>
    <p:sldId id="372" r:id="rId46"/>
    <p:sldId id="382" r:id="rId47"/>
    <p:sldId id="385" r:id="rId48"/>
    <p:sldId id="386" r:id="rId49"/>
    <p:sldId id="387" r:id="rId50"/>
    <p:sldId id="393" r:id="rId51"/>
    <p:sldId id="390" r:id="rId52"/>
    <p:sldId id="399" r:id="rId53"/>
    <p:sldId id="395" r:id="rId54"/>
    <p:sldId id="402" r:id="rId55"/>
    <p:sldId id="401" r:id="rId56"/>
    <p:sldId id="403" r:id="rId57"/>
    <p:sldId id="373" r:id="rId58"/>
    <p:sldId id="410" r:id="rId59"/>
    <p:sldId id="405" r:id="rId60"/>
    <p:sldId id="406" r:id="rId61"/>
    <p:sldId id="408" r:id="rId62"/>
    <p:sldId id="409" r:id="rId63"/>
    <p:sldId id="411" r:id="rId64"/>
    <p:sldId id="413" r:id="rId65"/>
    <p:sldId id="415" r:id="rId66"/>
    <p:sldId id="414" r:id="rId67"/>
    <p:sldId id="374" r:id="rId68"/>
    <p:sldId id="417" r:id="rId69"/>
    <p:sldId id="420" r:id="rId70"/>
    <p:sldId id="418" r:id="rId71"/>
    <p:sldId id="422" r:id="rId72"/>
    <p:sldId id="423" r:id="rId73"/>
  </p:sldIdLst>
  <p:sldSz cx="12188825" cy="6858000"/>
  <p:notesSz cx="6858000" cy="91440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D8"/>
    <a:srgbClr val="FFC2C3"/>
    <a:srgbClr val="FFAEB0"/>
    <a:srgbClr val="FF7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40" autoAdjust="0"/>
    <p:restoredTop sz="94629" autoAdjust="0"/>
  </p:normalViewPr>
  <p:slideViewPr>
    <p:cSldViewPr showGuides="1">
      <p:cViewPr varScale="1">
        <p:scale>
          <a:sx n="108" d="100"/>
          <a:sy n="108" d="100"/>
        </p:scale>
        <p:origin x="280" y="200"/>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tags" Target="tags/tag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solidFill>
                  <a:schemeClr val="bg1"/>
                </a:solidFill>
              </a:rPr>
              <a:t>Source</a:t>
            </a:r>
            <a:r>
              <a:rPr lang="en-US" baseline="0" dirty="0" smtClean="0">
                <a:solidFill>
                  <a:schemeClr val="bg1"/>
                </a:solidFill>
              </a:rPr>
              <a:t> code size</a:t>
            </a:r>
          </a:p>
          <a:p>
            <a:pPr>
              <a:defRPr/>
            </a:pPr>
            <a:r>
              <a:rPr lang="en-US" baseline="0" dirty="0" smtClean="0">
                <a:solidFill>
                  <a:schemeClr val="bg1"/>
                </a:solidFill>
              </a:rPr>
              <a:t>(million lines)</a:t>
            </a:r>
            <a:endParaRPr lang="en-US" dirty="0">
              <a:solidFill>
                <a:schemeClr val="bg1"/>
              </a:solidFill>
            </a:endParaRPr>
          </a:p>
        </c:rich>
      </c:tx>
      <c:layout>
        <c:manualLayout>
          <c:xMode val="edge"/>
          <c:yMode val="edge"/>
          <c:x val="0.694504353216992"/>
          <c:y val="0.0923076923076923"/>
        </c:manualLayout>
      </c:layout>
      <c:overlay val="0"/>
      <c:spPr>
        <a:solidFill>
          <a:schemeClr val="tx1">
            <a:lumMod val="95000"/>
          </a:schemeClr>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5952636972551"/>
          <c:y val="0.0701209656485247"/>
          <c:w val="0.640049563100175"/>
          <c:h val="0.861014623172103"/>
        </c:manualLayout>
      </c:layout>
      <c:barChart>
        <c:barDir val="bar"/>
        <c:grouping val="clustered"/>
        <c:varyColors val="0"/>
        <c:ser>
          <c:idx val="0"/>
          <c:order val="0"/>
          <c:tx>
            <c:strRef>
              <c:f>Sheet1!$B$1</c:f>
              <c:strCache>
                <c:ptCount val="1"/>
                <c:pt idx="0">
                  <c:v>Lines of source code</c:v>
                </c:pt>
              </c:strCache>
            </c:strRef>
          </c:tx>
          <c:spPr>
            <a:solidFill>
              <a:schemeClr val="accent1"/>
            </a:solidFill>
            <a:ln>
              <a:noFill/>
            </a:ln>
            <a:effectLst/>
          </c:spPr>
          <c:invertIfNegative val="0"/>
          <c:cat>
            <c:strRef>
              <c:f>Sheet1!$A$2:$A$34</c:f>
              <c:strCache>
                <c:ptCount val="33"/>
                <c:pt idx="0">
                  <c:v>Mouse DNA</c:v>
                </c:pt>
                <c:pt idx="1">
                  <c:v>Mac OS X Tiger v10.4</c:v>
                </c:pt>
                <c:pt idx="2">
                  <c:v>Debian 5.0 Codebase</c:v>
                </c:pt>
                <c:pt idx="3">
                  <c:v>Facebook</c:v>
                </c:pt>
                <c:pt idx="4">
                  <c:v>Large Hadron Collider</c:v>
                </c:pt>
                <c:pt idx="5">
                  <c:v>Windows Vista 2007</c:v>
                </c:pt>
                <c:pt idx="6">
                  <c:v>Visual Studio, 2012</c:v>
                </c:pt>
                <c:pt idx="7">
                  <c:v>Microsoft Office, 2013</c:v>
                </c:pt>
                <c:pt idx="8">
                  <c:v>Windows XP, 2001</c:v>
                </c:pt>
                <c:pt idx="9">
                  <c:v>Windows 7, 2009</c:v>
                </c:pt>
                <c:pt idx="10">
                  <c:v>Symbian</c:v>
                </c:pt>
                <c:pt idx="11">
                  <c:v>Microsoft Office for Mac</c:v>
                </c:pt>
                <c:pt idx="12">
                  <c:v>Windows 2000</c:v>
                </c:pt>
                <c:pt idx="13">
                  <c:v>Microsoft Office 2001</c:v>
                </c:pt>
                <c:pt idx="14">
                  <c:v>f-35 Fighter Jet</c:v>
                </c:pt>
                <c:pt idx="15">
                  <c:v>Aoache Open Office</c:v>
                </c:pt>
                <c:pt idx="16">
                  <c:v>Linux 3.1</c:v>
                </c:pt>
                <c:pt idx="17">
                  <c:v>Boing 787 (total)</c:v>
                </c:pt>
                <c:pt idx="18">
                  <c:v>MySQL</c:v>
                </c:pt>
                <c:pt idx="19">
                  <c:v>Android</c:v>
                </c:pt>
                <c:pt idx="20">
                  <c:v>Windows NT 4.0, 1996</c:v>
                </c:pt>
                <c:pt idx="21">
                  <c:v>Chevy Volt</c:v>
                </c:pt>
                <c:pt idx="22">
                  <c:v>Firefox (latest version)</c:v>
                </c:pt>
                <c:pt idx="23">
                  <c:v>Boeing 787 (support systems)</c:v>
                </c:pt>
                <c:pt idx="24">
                  <c:v>World of WarCraft</c:v>
                </c:pt>
                <c:pt idx="25">
                  <c:v>Linux kernel 2.6.0, 2003</c:v>
                </c:pt>
                <c:pt idx="26">
                  <c:v>Windows NT 3.1, 1993</c:v>
                </c:pt>
                <c:pt idx="27">
                  <c:v>Hadron Collider</c:v>
                </c:pt>
                <c:pt idx="28">
                  <c:v>Windows 3.1, 1992</c:v>
                </c:pt>
                <c:pt idx="29">
                  <c:v>Hubble Space Telescope</c:v>
                </c:pt>
                <c:pt idx="30">
                  <c:v>Linux Kernel 2.2.0</c:v>
                </c:pt>
                <c:pt idx="31">
                  <c:v>Bacteria</c:v>
                </c:pt>
                <c:pt idx="32">
                  <c:v>Unix, 1971</c:v>
                </c:pt>
              </c:strCache>
            </c:strRef>
          </c:cat>
          <c:val>
            <c:numRef>
              <c:f>Sheet1!$B$2:$B$34</c:f>
              <c:numCache>
                <c:formatCode>#,##0.0</c:formatCode>
                <c:ptCount val="33"/>
                <c:pt idx="0">
                  <c:v>120.0</c:v>
                </c:pt>
                <c:pt idx="1">
                  <c:v>84.9</c:v>
                </c:pt>
                <c:pt idx="2">
                  <c:v>67.0</c:v>
                </c:pt>
                <c:pt idx="3">
                  <c:v>61.2</c:v>
                </c:pt>
                <c:pt idx="4">
                  <c:v>50.0</c:v>
                </c:pt>
                <c:pt idx="5">
                  <c:v>50.0</c:v>
                </c:pt>
                <c:pt idx="6">
                  <c:v>50.0</c:v>
                </c:pt>
                <c:pt idx="7">
                  <c:v>44.2</c:v>
                </c:pt>
                <c:pt idx="8">
                  <c:v>39.3</c:v>
                </c:pt>
                <c:pt idx="9">
                  <c:v>39.2</c:v>
                </c:pt>
                <c:pt idx="10">
                  <c:v>37.0</c:v>
                </c:pt>
                <c:pt idx="11">
                  <c:v>29.6</c:v>
                </c:pt>
                <c:pt idx="12">
                  <c:v>28.5</c:v>
                </c:pt>
                <c:pt idx="13">
                  <c:v>24.6</c:v>
                </c:pt>
                <c:pt idx="14">
                  <c:v>23.6</c:v>
                </c:pt>
                <c:pt idx="15">
                  <c:v>22.7</c:v>
                </c:pt>
                <c:pt idx="16">
                  <c:v>14.7</c:v>
                </c:pt>
                <c:pt idx="17">
                  <c:v>13.9</c:v>
                </c:pt>
                <c:pt idx="18">
                  <c:v>12.2</c:v>
                </c:pt>
                <c:pt idx="19">
                  <c:v>11.8</c:v>
                </c:pt>
                <c:pt idx="20">
                  <c:v>11.3</c:v>
                </c:pt>
                <c:pt idx="21">
                  <c:v>10.0</c:v>
                </c:pt>
                <c:pt idx="22">
                  <c:v>9.7</c:v>
                </c:pt>
                <c:pt idx="23">
                  <c:v>6.3</c:v>
                </c:pt>
                <c:pt idx="24">
                  <c:v>5.3</c:v>
                </c:pt>
                <c:pt idx="25">
                  <c:v>5.1</c:v>
                </c:pt>
                <c:pt idx="26">
                  <c:v>4.6</c:v>
                </c:pt>
                <c:pt idx="27">
                  <c:v>3.2</c:v>
                </c:pt>
                <c:pt idx="28">
                  <c:v>2.2</c:v>
                </c:pt>
                <c:pt idx="29">
                  <c:v>2.0</c:v>
                </c:pt>
                <c:pt idx="30">
                  <c:v>1.6</c:v>
                </c:pt>
                <c:pt idx="31">
                  <c:v>1.0</c:v>
                </c:pt>
                <c:pt idx="32">
                  <c:v>0.1</c:v>
                </c:pt>
              </c:numCache>
            </c:numRef>
          </c:val>
        </c:ser>
        <c:dLbls>
          <c:showLegendKey val="0"/>
          <c:showVal val="0"/>
          <c:showCatName val="0"/>
          <c:showSerName val="0"/>
          <c:showPercent val="0"/>
          <c:showBubbleSize val="0"/>
        </c:dLbls>
        <c:gapWidth val="219"/>
        <c:axId val="-1786118336"/>
        <c:axId val="-1786080912"/>
      </c:barChart>
      <c:catAx>
        <c:axId val="-178611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86080912"/>
        <c:crosses val="autoZero"/>
        <c:auto val="1"/>
        <c:lblAlgn val="ctr"/>
        <c:lblOffset val="100"/>
        <c:noMultiLvlLbl val="0"/>
      </c:catAx>
      <c:valAx>
        <c:axId val="-1786080912"/>
        <c:scaling>
          <c:orientation val="minMax"/>
          <c:max val="123.0"/>
          <c:min val="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6118336"/>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CFFF1-E805-F348-A5EA-D53AC6F4B45A}"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31D925FB-4E42-5144-81B5-3CBF0413EC64}">
      <dgm:prSet phldrT="[Text]" custT="1"/>
      <dgm:spPr/>
      <dgm:t>
        <a:bodyPr/>
        <a:lstStyle/>
        <a:p>
          <a:r>
            <a:rPr lang="en-US" sz="1600" dirty="0" smtClean="0"/>
            <a:t>1950s</a:t>
          </a:r>
          <a:endParaRPr lang="en-US" sz="1600" dirty="0"/>
        </a:p>
      </dgm:t>
    </dgm:pt>
    <dgm:pt modelId="{A5D72AB2-F32B-1E4D-A028-508F882741C3}" type="parTrans" cxnId="{9B88E785-1271-2449-A5E1-765F3BFF8B82}">
      <dgm:prSet/>
      <dgm:spPr/>
      <dgm:t>
        <a:bodyPr/>
        <a:lstStyle/>
        <a:p>
          <a:endParaRPr lang="en-US"/>
        </a:p>
      </dgm:t>
    </dgm:pt>
    <dgm:pt modelId="{21AE736F-79E2-4E4A-9959-7831F6BCEE87}" type="sibTrans" cxnId="{9B88E785-1271-2449-A5E1-765F3BFF8B82}">
      <dgm:prSet/>
      <dgm:spPr/>
      <dgm:t>
        <a:bodyPr/>
        <a:lstStyle/>
        <a:p>
          <a:endParaRPr lang="en-US"/>
        </a:p>
      </dgm:t>
    </dgm:pt>
    <dgm:pt modelId="{14AA9F80-89FF-5D4F-BB6B-C06B597A7069}">
      <dgm:prSet phldrT="[Text]" custT="1"/>
      <dgm:spPr/>
      <dgm:t>
        <a:bodyPr/>
        <a:lstStyle/>
        <a:p>
          <a:r>
            <a:rPr lang="en-US" sz="1600" dirty="0" smtClean="0"/>
            <a:t>Embeddings</a:t>
          </a:r>
          <a:endParaRPr lang="en-US" sz="1600" dirty="0"/>
        </a:p>
      </dgm:t>
    </dgm:pt>
    <dgm:pt modelId="{635B19CD-84B5-494A-B0E9-3BD51D732F6C}" type="parTrans" cxnId="{E5482C1B-C694-3646-806A-0434D0D1810F}">
      <dgm:prSet/>
      <dgm:spPr/>
      <dgm:t>
        <a:bodyPr/>
        <a:lstStyle/>
        <a:p>
          <a:endParaRPr lang="en-US"/>
        </a:p>
      </dgm:t>
    </dgm:pt>
    <dgm:pt modelId="{DF9540EB-79A2-CD4A-95EF-2BF90670A1BD}" type="sibTrans" cxnId="{E5482C1B-C694-3646-806A-0434D0D1810F}">
      <dgm:prSet/>
      <dgm:spPr/>
      <dgm:t>
        <a:bodyPr/>
        <a:lstStyle/>
        <a:p>
          <a:endParaRPr lang="en-US"/>
        </a:p>
      </dgm:t>
    </dgm:pt>
    <dgm:pt modelId="{74DC5A1F-E66E-7547-B20E-929D4286CC96}">
      <dgm:prSet phldrT="[Text]" custT="1"/>
      <dgm:spPr/>
      <dgm:t>
        <a:bodyPr/>
        <a:lstStyle/>
        <a:p>
          <a:r>
            <a:rPr lang="en-US" sz="1600" dirty="0" smtClean="0"/>
            <a:t>Perceptron</a:t>
          </a:r>
          <a:endParaRPr lang="en-US" sz="1600" dirty="0"/>
        </a:p>
      </dgm:t>
    </dgm:pt>
    <dgm:pt modelId="{0EB8D398-38E7-6541-BC70-4B40F921A37D}" type="parTrans" cxnId="{64D74075-0C2D-FF41-8406-80095A3F247D}">
      <dgm:prSet/>
      <dgm:spPr/>
      <dgm:t>
        <a:bodyPr/>
        <a:lstStyle/>
        <a:p>
          <a:endParaRPr lang="en-US"/>
        </a:p>
      </dgm:t>
    </dgm:pt>
    <dgm:pt modelId="{A57FB292-56E6-464A-9D62-20B1B1ADB766}" type="sibTrans" cxnId="{64D74075-0C2D-FF41-8406-80095A3F247D}">
      <dgm:prSet/>
      <dgm:spPr/>
      <dgm:t>
        <a:bodyPr/>
        <a:lstStyle/>
        <a:p>
          <a:endParaRPr lang="en-US"/>
        </a:p>
      </dgm:t>
    </dgm:pt>
    <dgm:pt modelId="{C6F451C7-A459-4D4E-9D3A-E98A189B6FD4}">
      <dgm:prSet phldrT="[Text]" custT="1"/>
      <dgm:spPr/>
      <dgm:t>
        <a:bodyPr/>
        <a:lstStyle/>
        <a:p>
          <a:r>
            <a:rPr lang="en-US" sz="1600" dirty="0" smtClean="0"/>
            <a:t>1960</a:t>
          </a:r>
          <a:endParaRPr lang="en-US" sz="1600" dirty="0"/>
        </a:p>
      </dgm:t>
    </dgm:pt>
    <dgm:pt modelId="{B16E8FD6-7831-CA49-BA28-9DD64DE61B45}" type="parTrans" cxnId="{0C5CB79B-781F-1740-9B35-9FBBC5E1B21A}">
      <dgm:prSet/>
      <dgm:spPr/>
      <dgm:t>
        <a:bodyPr/>
        <a:lstStyle/>
        <a:p>
          <a:endParaRPr lang="en-US"/>
        </a:p>
      </dgm:t>
    </dgm:pt>
    <dgm:pt modelId="{0F73C2AD-94F9-E649-A8CE-BC17EE241741}" type="sibTrans" cxnId="{0C5CB79B-781F-1740-9B35-9FBBC5E1B21A}">
      <dgm:prSet/>
      <dgm:spPr/>
      <dgm:t>
        <a:bodyPr/>
        <a:lstStyle/>
        <a:p>
          <a:endParaRPr lang="en-US"/>
        </a:p>
      </dgm:t>
    </dgm:pt>
    <dgm:pt modelId="{0096667A-ADA9-EB48-9A59-3A247710404A}">
      <dgm:prSet phldrT="[Text]" custT="1"/>
      <dgm:spPr/>
      <dgm:t>
        <a:bodyPr/>
        <a:lstStyle/>
        <a:p>
          <a:r>
            <a:rPr lang="en-US" sz="1600" dirty="0" smtClean="0"/>
            <a:t>Receptive Fields</a:t>
          </a:r>
          <a:endParaRPr lang="en-US" sz="1600" dirty="0"/>
        </a:p>
      </dgm:t>
    </dgm:pt>
    <dgm:pt modelId="{05604B24-0DED-054B-9B03-215EB2CA0567}" type="parTrans" cxnId="{420805DF-29DD-D647-8B73-4F7D628DFB61}">
      <dgm:prSet/>
      <dgm:spPr/>
      <dgm:t>
        <a:bodyPr/>
        <a:lstStyle/>
        <a:p>
          <a:endParaRPr lang="en-US"/>
        </a:p>
      </dgm:t>
    </dgm:pt>
    <dgm:pt modelId="{42BF6011-9478-6A45-B1EA-4F119D204429}" type="sibTrans" cxnId="{420805DF-29DD-D647-8B73-4F7D628DFB61}">
      <dgm:prSet/>
      <dgm:spPr/>
      <dgm:t>
        <a:bodyPr/>
        <a:lstStyle/>
        <a:p>
          <a:endParaRPr lang="en-US"/>
        </a:p>
      </dgm:t>
    </dgm:pt>
    <dgm:pt modelId="{12C5CFCA-5513-F24E-8E56-AA9A563454A0}">
      <dgm:prSet phldrT="[Text]" custT="1"/>
      <dgm:spPr/>
      <dgm:t>
        <a:bodyPr/>
        <a:lstStyle/>
        <a:p>
          <a:r>
            <a:rPr lang="en-US" sz="1600" dirty="0" smtClean="0"/>
            <a:t>1970s</a:t>
          </a:r>
          <a:endParaRPr lang="en-US" sz="1600" dirty="0"/>
        </a:p>
      </dgm:t>
    </dgm:pt>
    <dgm:pt modelId="{47D078C1-C6DB-634A-B8CC-6D07B87CB3CB}" type="parTrans" cxnId="{C21A9866-224C-AA4C-BB8A-F22102A5E4AA}">
      <dgm:prSet/>
      <dgm:spPr/>
      <dgm:t>
        <a:bodyPr/>
        <a:lstStyle/>
        <a:p>
          <a:endParaRPr lang="en-US"/>
        </a:p>
      </dgm:t>
    </dgm:pt>
    <dgm:pt modelId="{F415E9AF-0F3F-514F-ACEE-D59BE8D89165}" type="sibTrans" cxnId="{C21A9866-224C-AA4C-BB8A-F22102A5E4AA}">
      <dgm:prSet/>
      <dgm:spPr/>
      <dgm:t>
        <a:bodyPr/>
        <a:lstStyle/>
        <a:p>
          <a:endParaRPr lang="en-US"/>
        </a:p>
      </dgm:t>
    </dgm:pt>
    <dgm:pt modelId="{0562E9D3-B348-BC4F-AFCD-87382F1F442A}">
      <dgm:prSet phldrT="[Text]" custT="1"/>
      <dgm:spPr/>
      <dgm:t>
        <a:bodyPr/>
        <a:lstStyle/>
        <a:p>
          <a:r>
            <a:rPr lang="en-US" sz="1600" dirty="0" smtClean="0"/>
            <a:t>1980s</a:t>
          </a:r>
          <a:endParaRPr lang="en-US" sz="1600" dirty="0"/>
        </a:p>
      </dgm:t>
    </dgm:pt>
    <dgm:pt modelId="{7D9C91DF-1620-DC4D-96AB-3C6A7BFA62BA}" type="parTrans" cxnId="{4E423CB8-36C4-754B-B624-6A669E8E59B2}">
      <dgm:prSet/>
      <dgm:spPr/>
      <dgm:t>
        <a:bodyPr/>
        <a:lstStyle/>
        <a:p>
          <a:endParaRPr lang="en-US"/>
        </a:p>
      </dgm:t>
    </dgm:pt>
    <dgm:pt modelId="{0629758C-7AE0-C64C-902A-7497BE2D2F1B}" type="sibTrans" cxnId="{4E423CB8-36C4-754B-B624-6A669E8E59B2}">
      <dgm:prSet/>
      <dgm:spPr/>
      <dgm:t>
        <a:bodyPr/>
        <a:lstStyle/>
        <a:p>
          <a:endParaRPr lang="en-US"/>
        </a:p>
      </dgm:t>
    </dgm:pt>
    <dgm:pt modelId="{30CA6E6C-C812-4E40-980F-EF31A1D33D83}">
      <dgm:prSet custT="1"/>
      <dgm:spPr/>
      <dgm:t>
        <a:bodyPr/>
        <a:lstStyle/>
        <a:p>
          <a:r>
            <a:rPr lang="en-US" sz="1600" dirty="0" smtClean="0"/>
            <a:t>Back-propagation</a:t>
          </a:r>
          <a:endParaRPr lang="en-US" sz="1600" dirty="0"/>
        </a:p>
      </dgm:t>
    </dgm:pt>
    <dgm:pt modelId="{7820CBCC-EE94-3A4C-B2A1-D492CE9D1415}" type="parTrans" cxnId="{24D08A0F-6BDF-DA48-A240-D8676CE0BCF7}">
      <dgm:prSet/>
      <dgm:spPr/>
      <dgm:t>
        <a:bodyPr/>
        <a:lstStyle/>
        <a:p>
          <a:endParaRPr lang="en-US"/>
        </a:p>
      </dgm:t>
    </dgm:pt>
    <dgm:pt modelId="{826B8F30-3788-8440-A5E9-E17E4B6EFA77}" type="sibTrans" cxnId="{24D08A0F-6BDF-DA48-A240-D8676CE0BCF7}">
      <dgm:prSet/>
      <dgm:spPr/>
      <dgm:t>
        <a:bodyPr/>
        <a:lstStyle/>
        <a:p>
          <a:endParaRPr lang="en-US"/>
        </a:p>
      </dgm:t>
    </dgm:pt>
    <dgm:pt modelId="{B777FB67-5C6C-FF4F-BE6E-022089789200}">
      <dgm:prSet custT="1"/>
      <dgm:spPr/>
      <dgm:t>
        <a:bodyPr/>
        <a:lstStyle/>
        <a:p>
          <a:r>
            <a:rPr lang="en-US" sz="1600" dirty="0" smtClean="0"/>
            <a:t>CNNs, RNNs</a:t>
          </a:r>
          <a:endParaRPr lang="en-US" sz="1600" dirty="0"/>
        </a:p>
      </dgm:t>
    </dgm:pt>
    <dgm:pt modelId="{B16BA1D2-0351-2D49-A713-024AD0C327C9}" type="parTrans" cxnId="{D740C8A6-D46A-8642-90EC-F9DCD9C34A91}">
      <dgm:prSet/>
      <dgm:spPr/>
      <dgm:t>
        <a:bodyPr/>
        <a:lstStyle/>
        <a:p>
          <a:endParaRPr lang="en-US"/>
        </a:p>
      </dgm:t>
    </dgm:pt>
    <dgm:pt modelId="{5D67CD38-C304-8A41-AEE9-B715A52701F8}" type="sibTrans" cxnId="{D740C8A6-D46A-8642-90EC-F9DCD9C34A91}">
      <dgm:prSet/>
      <dgm:spPr/>
      <dgm:t>
        <a:bodyPr/>
        <a:lstStyle/>
        <a:p>
          <a:endParaRPr lang="en-US"/>
        </a:p>
      </dgm:t>
    </dgm:pt>
    <dgm:pt modelId="{0699B622-E00F-354E-A1BE-306A6B8D1478}">
      <dgm:prSet custT="1"/>
      <dgm:spPr/>
      <dgm:t>
        <a:bodyPr/>
        <a:lstStyle/>
        <a:p>
          <a:r>
            <a:rPr lang="en-US" sz="1600" dirty="0" smtClean="0"/>
            <a:t>1990s</a:t>
          </a:r>
          <a:endParaRPr lang="en-US" sz="1600" dirty="0"/>
        </a:p>
      </dgm:t>
    </dgm:pt>
    <dgm:pt modelId="{5330F877-52AD-F244-A15C-FC98DF04EF95}" type="parTrans" cxnId="{B9888B58-CAB3-A240-A3E1-5B9A4DDA3EC6}">
      <dgm:prSet/>
      <dgm:spPr/>
      <dgm:t>
        <a:bodyPr/>
        <a:lstStyle/>
        <a:p>
          <a:endParaRPr lang="en-US"/>
        </a:p>
      </dgm:t>
    </dgm:pt>
    <dgm:pt modelId="{30453F7D-2760-6543-94D8-6578B3269052}" type="sibTrans" cxnId="{B9888B58-CAB3-A240-A3E1-5B9A4DDA3EC6}">
      <dgm:prSet/>
      <dgm:spPr/>
      <dgm:t>
        <a:bodyPr/>
        <a:lstStyle/>
        <a:p>
          <a:endParaRPr lang="en-US"/>
        </a:p>
      </dgm:t>
    </dgm:pt>
    <dgm:pt modelId="{7BBACEA9-B75F-4F4E-9A15-4BFDB0C71561}">
      <dgm:prSet custT="1"/>
      <dgm:spPr/>
      <dgm:t>
        <a:bodyPr/>
        <a:lstStyle/>
        <a:p>
          <a:r>
            <a:rPr lang="en-US" sz="1600" dirty="0" smtClean="0"/>
            <a:t>2000s</a:t>
          </a:r>
          <a:endParaRPr lang="en-US" sz="1600" dirty="0"/>
        </a:p>
      </dgm:t>
    </dgm:pt>
    <dgm:pt modelId="{CC933312-4108-CA45-9D23-F04B6CE40119}" type="parTrans" cxnId="{9934AA79-515B-1F4B-BE0F-B2E83115310D}">
      <dgm:prSet/>
      <dgm:spPr/>
      <dgm:t>
        <a:bodyPr/>
        <a:lstStyle/>
        <a:p>
          <a:endParaRPr lang="en-US"/>
        </a:p>
      </dgm:t>
    </dgm:pt>
    <dgm:pt modelId="{AACF6F58-FC8B-CA42-8FB0-31B0EE359075}" type="sibTrans" cxnId="{9934AA79-515B-1F4B-BE0F-B2E83115310D}">
      <dgm:prSet/>
      <dgm:spPr/>
      <dgm:t>
        <a:bodyPr/>
        <a:lstStyle/>
        <a:p>
          <a:endParaRPr lang="en-US"/>
        </a:p>
      </dgm:t>
    </dgm:pt>
    <dgm:pt modelId="{77B0715F-ED11-8941-BC2F-0477C3DB1D43}">
      <dgm:prSet custT="1"/>
      <dgm:spPr/>
      <dgm:t>
        <a:bodyPr/>
        <a:lstStyle/>
        <a:p>
          <a:r>
            <a:rPr lang="en-US" sz="1600" dirty="0" smtClean="0"/>
            <a:t>2010s</a:t>
          </a:r>
          <a:endParaRPr lang="en-US" sz="1600" dirty="0"/>
        </a:p>
      </dgm:t>
    </dgm:pt>
    <dgm:pt modelId="{E20D46CC-6D2C-9C45-9E2F-8F1E3C316969}" type="parTrans" cxnId="{6A4516D9-B67C-4742-9E78-6EDA69E9FC3D}">
      <dgm:prSet/>
      <dgm:spPr/>
      <dgm:t>
        <a:bodyPr/>
        <a:lstStyle/>
        <a:p>
          <a:endParaRPr lang="en-US"/>
        </a:p>
      </dgm:t>
    </dgm:pt>
    <dgm:pt modelId="{44E5BF96-9C8B-6C43-B996-104AD2DDBDCC}" type="sibTrans" cxnId="{6A4516D9-B67C-4742-9E78-6EDA69E9FC3D}">
      <dgm:prSet/>
      <dgm:spPr/>
      <dgm:t>
        <a:bodyPr/>
        <a:lstStyle/>
        <a:p>
          <a:endParaRPr lang="en-US"/>
        </a:p>
      </dgm:t>
    </dgm:pt>
    <dgm:pt modelId="{CC56B762-5D54-C044-8D2E-859C1BEF4742}">
      <dgm:prSet custT="1"/>
      <dgm:spPr/>
      <dgm:t>
        <a:bodyPr/>
        <a:lstStyle/>
        <a:p>
          <a:r>
            <a:rPr lang="en-US" sz="1600" smtClean="0"/>
            <a:t>Large CNNs for vision</a:t>
          </a:r>
          <a:endParaRPr lang="en-US" sz="1600" dirty="0"/>
        </a:p>
      </dgm:t>
    </dgm:pt>
    <dgm:pt modelId="{7D5B0C12-6895-F349-BFAD-F3E94EA74C0A}" type="parTrans" cxnId="{02540502-7D9B-9A4F-90C7-F60B4D8DB556}">
      <dgm:prSet/>
      <dgm:spPr/>
      <dgm:t>
        <a:bodyPr/>
        <a:lstStyle/>
        <a:p>
          <a:endParaRPr lang="en-US"/>
        </a:p>
      </dgm:t>
    </dgm:pt>
    <dgm:pt modelId="{7B6D80E5-9C20-4B4D-917A-82E0C9991CB2}" type="sibTrans" cxnId="{02540502-7D9B-9A4F-90C7-F60B4D8DB556}">
      <dgm:prSet/>
      <dgm:spPr/>
      <dgm:t>
        <a:bodyPr/>
        <a:lstStyle/>
        <a:p>
          <a:endParaRPr lang="en-US"/>
        </a:p>
      </dgm:t>
    </dgm:pt>
    <dgm:pt modelId="{E7536014-64EE-3643-9C69-60560E288D3D}">
      <dgm:prSet custT="1"/>
      <dgm:spPr/>
      <dgm:t>
        <a:bodyPr/>
        <a:lstStyle/>
        <a:p>
          <a:r>
            <a:rPr lang="en-US" sz="1600" dirty="0" smtClean="0"/>
            <a:t>Deep NNs</a:t>
          </a:r>
          <a:endParaRPr lang="en-US" sz="1600" dirty="0"/>
        </a:p>
      </dgm:t>
    </dgm:pt>
    <dgm:pt modelId="{A937D76D-EF6A-5545-A74A-9C639AAA5F8C}" type="parTrans" cxnId="{F55FFA75-9686-164A-9515-26E60486ECB3}">
      <dgm:prSet/>
      <dgm:spPr/>
      <dgm:t>
        <a:bodyPr/>
        <a:lstStyle/>
        <a:p>
          <a:endParaRPr lang="en-US"/>
        </a:p>
      </dgm:t>
    </dgm:pt>
    <dgm:pt modelId="{A53C5C4B-1D35-D34D-B4DA-896F5AEC482E}" type="sibTrans" cxnId="{F55FFA75-9686-164A-9515-26E60486ECB3}">
      <dgm:prSet/>
      <dgm:spPr/>
      <dgm:t>
        <a:bodyPr/>
        <a:lstStyle/>
        <a:p>
          <a:endParaRPr lang="en-US"/>
        </a:p>
      </dgm:t>
    </dgm:pt>
    <dgm:pt modelId="{F92A3CED-8B3E-1747-BFF0-3DAC1802D8B1}">
      <dgm:prSet custT="1"/>
      <dgm:spPr/>
      <dgm:t>
        <a:bodyPr/>
        <a:lstStyle/>
        <a:p>
          <a:r>
            <a:rPr lang="en-US" sz="1600" dirty="0" smtClean="0"/>
            <a:t>Embeddings + NNs</a:t>
          </a:r>
          <a:endParaRPr lang="en-US" sz="1600" dirty="0"/>
        </a:p>
      </dgm:t>
    </dgm:pt>
    <dgm:pt modelId="{392EED4A-6E14-EC48-ACAE-B34BDF52C905}" type="parTrans" cxnId="{4E3B9A5B-245A-8041-92F9-C154D73D13C3}">
      <dgm:prSet/>
      <dgm:spPr/>
      <dgm:t>
        <a:bodyPr/>
        <a:lstStyle/>
        <a:p>
          <a:endParaRPr lang="en-US"/>
        </a:p>
      </dgm:t>
    </dgm:pt>
    <dgm:pt modelId="{883EECC1-EA99-AF47-9C21-69A7DA40F6DA}" type="sibTrans" cxnId="{4E3B9A5B-245A-8041-92F9-C154D73D13C3}">
      <dgm:prSet/>
      <dgm:spPr/>
      <dgm:t>
        <a:bodyPr/>
        <a:lstStyle/>
        <a:p>
          <a:endParaRPr lang="en-US"/>
        </a:p>
      </dgm:t>
    </dgm:pt>
    <dgm:pt modelId="{C3C4EEAE-EE94-E64D-8FBD-6F89B21B97CA}">
      <dgm:prSet custT="1"/>
      <dgm:spPr/>
      <dgm:t>
        <a:bodyPr/>
        <a:lstStyle/>
        <a:p>
          <a:r>
            <a:rPr lang="en-US" sz="1600" dirty="0" err="1" smtClean="0"/>
            <a:t>Embedings</a:t>
          </a:r>
          <a:r>
            <a:rPr lang="en-US" sz="1600" dirty="0" smtClean="0"/>
            <a:t> + CNNs</a:t>
          </a:r>
          <a:endParaRPr lang="en-US" sz="1600" dirty="0"/>
        </a:p>
      </dgm:t>
    </dgm:pt>
    <dgm:pt modelId="{DEF65FF0-2D6C-7048-B576-3E560F896732}" type="parTrans" cxnId="{CB663675-3ACC-4346-88E1-6EA3339D0A92}">
      <dgm:prSet/>
      <dgm:spPr/>
      <dgm:t>
        <a:bodyPr/>
        <a:lstStyle/>
        <a:p>
          <a:endParaRPr lang="en-US"/>
        </a:p>
      </dgm:t>
    </dgm:pt>
    <dgm:pt modelId="{11C5AB7C-DEA9-9B4D-BB80-9B983176ACFD}" type="sibTrans" cxnId="{CB663675-3ACC-4346-88E1-6EA3339D0A92}">
      <dgm:prSet/>
      <dgm:spPr/>
      <dgm:t>
        <a:bodyPr/>
        <a:lstStyle/>
        <a:p>
          <a:endParaRPr lang="en-US"/>
        </a:p>
      </dgm:t>
    </dgm:pt>
    <dgm:pt modelId="{6D3F2605-73CB-004E-BF2A-1EA18298A008}" type="pres">
      <dgm:prSet presAssocID="{C8FCFFF1-E805-F348-A5EA-D53AC6F4B45A}" presName="linearFlow" presStyleCnt="0">
        <dgm:presLayoutVars>
          <dgm:dir/>
          <dgm:animLvl val="lvl"/>
          <dgm:resizeHandles val="exact"/>
        </dgm:presLayoutVars>
      </dgm:prSet>
      <dgm:spPr/>
      <dgm:t>
        <a:bodyPr/>
        <a:lstStyle/>
        <a:p>
          <a:endParaRPr lang="en-US"/>
        </a:p>
      </dgm:t>
    </dgm:pt>
    <dgm:pt modelId="{938BEA52-CC1A-274E-A9D3-8D32E282B18D}" type="pres">
      <dgm:prSet presAssocID="{31D925FB-4E42-5144-81B5-3CBF0413EC64}" presName="composite" presStyleCnt="0"/>
      <dgm:spPr/>
    </dgm:pt>
    <dgm:pt modelId="{9E2C9DBA-3DCC-9042-93EA-1015908BFA0B}" type="pres">
      <dgm:prSet presAssocID="{31D925FB-4E42-5144-81B5-3CBF0413EC64}" presName="parentText" presStyleLbl="alignNode1" presStyleIdx="0" presStyleCnt="7">
        <dgm:presLayoutVars>
          <dgm:chMax val="1"/>
          <dgm:bulletEnabled val="1"/>
        </dgm:presLayoutVars>
      </dgm:prSet>
      <dgm:spPr/>
      <dgm:t>
        <a:bodyPr/>
        <a:lstStyle/>
        <a:p>
          <a:endParaRPr lang="en-US"/>
        </a:p>
      </dgm:t>
    </dgm:pt>
    <dgm:pt modelId="{0A2C364F-6F15-5745-A8EA-AF9A71842946}" type="pres">
      <dgm:prSet presAssocID="{31D925FB-4E42-5144-81B5-3CBF0413EC64}" presName="descendantText" presStyleLbl="alignAcc1" presStyleIdx="0" presStyleCnt="7">
        <dgm:presLayoutVars>
          <dgm:bulletEnabled val="1"/>
        </dgm:presLayoutVars>
      </dgm:prSet>
      <dgm:spPr/>
      <dgm:t>
        <a:bodyPr/>
        <a:lstStyle/>
        <a:p>
          <a:endParaRPr lang="en-US"/>
        </a:p>
      </dgm:t>
    </dgm:pt>
    <dgm:pt modelId="{B863619E-0B2F-454A-A850-1CA9FCF5B2C0}" type="pres">
      <dgm:prSet presAssocID="{21AE736F-79E2-4E4A-9959-7831F6BCEE87}" presName="sp" presStyleCnt="0"/>
      <dgm:spPr/>
    </dgm:pt>
    <dgm:pt modelId="{32FF81EA-9F21-B443-ABA5-DC8034E34626}" type="pres">
      <dgm:prSet presAssocID="{C6F451C7-A459-4D4E-9D3A-E98A189B6FD4}" presName="composite" presStyleCnt="0"/>
      <dgm:spPr/>
    </dgm:pt>
    <dgm:pt modelId="{8425706F-B7B3-8C47-B5C9-9157901E8AA7}" type="pres">
      <dgm:prSet presAssocID="{C6F451C7-A459-4D4E-9D3A-E98A189B6FD4}" presName="parentText" presStyleLbl="alignNode1" presStyleIdx="1" presStyleCnt="7">
        <dgm:presLayoutVars>
          <dgm:chMax val="1"/>
          <dgm:bulletEnabled val="1"/>
        </dgm:presLayoutVars>
      </dgm:prSet>
      <dgm:spPr/>
      <dgm:t>
        <a:bodyPr/>
        <a:lstStyle/>
        <a:p>
          <a:endParaRPr lang="en-US"/>
        </a:p>
      </dgm:t>
    </dgm:pt>
    <dgm:pt modelId="{8C0F5396-25E3-2E43-A7FB-15AF62DCA977}" type="pres">
      <dgm:prSet presAssocID="{C6F451C7-A459-4D4E-9D3A-E98A189B6FD4}" presName="descendantText" presStyleLbl="alignAcc1" presStyleIdx="1" presStyleCnt="7">
        <dgm:presLayoutVars>
          <dgm:bulletEnabled val="1"/>
        </dgm:presLayoutVars>
      </dgm:prSet>
      <dgm:spPr/>
      <dgm:t>
        <a:bodyPr/>
        <a:lstStyle/>
        <a:p>
          <a:endParaRPr lang="en-US"/>
        </a:p>
      </dgm:t>
    </dgm:pt>
    <dgm:pt modelId="{77569775-69B7-2542-967B-BEA0FF02C948}" type="pres">
      <dgm:prSet presAssocID="{0F73C2AD-94F9-E649-A8CE-BC17EE241741}" presName="sp" presStyleCnt="0"/>
      <dgm:spPr/>
    </dgm:pt>
    <dgm:pt modelId="{771B5161-4698-504E-A493-331891ED1ABD}" type="pres">
      <dgm:prSet presAssocID="{12C5CFCA-5513-F24E-8E56-AA9A563454A0}" presName="composite" presStyleCnt="0"/>
      <dgm:spPr/>
    </dgm:pt>
    <dgm:pt modelId="{71F9B723-8074-6446-9621-544F58F9EF1C}" type="pres">
      <dgm:prSet presAssocID="{12C5CFCA-5513-F24E-8E56-AA9A563454A0}" presName="parentText" presStyleLbl="alignNode1" presStyleIdx="2" presStyleCnt="7">
        <dgm:presLayoutVars>
          <dgm:chMax val="1"/>
          <dgm:bulletEnabled val="1"/>
        </dgm:presLayoutVars>
      </dgm:prSet>
      <dgm:spPr/>
      <dgm:t>
        <a:bodyPr/>
        <a:lstStyle/>
        <a:p>
          <a:endParaRPr lang="en-US"/>
        </a:p>
      </dgm:t>
    </dgm:pt>
    <dgm:pt modelId="{93A24212-ACA1-8A44-A0D9-78EC0E9ABA06}" type="pres">
      <dgm:prSet presAssocID="{12C5CFCA-5513-F24E-8E56-AA9A563454A0}" presName="descendantText" presStyleLbl="alignAcc1" presStyleIdx="2" presStyleCnt="7" custLinFactNeighborX="-471" custLinFactNeighborY="-999">
        <dgm:presLayoutVars>
          <dgm:bulletEnabled val="1"/>
        </dgm:presLayoutVars>
      </dgm:prSet>
      <dgm:spPr/>
      <dgm:t>
        <a:bodyPr/>
        <a:lstStyle/>
        <a:p>
          <a:endParaRPr lang="en-US"/>
        </a:p>
      </dgm:t>
    </dgm:pt>
    <dgm:pt modelId="{6F39495B-B5D6-CE45-BF03-09BDF7033F31}" type="pres">
      <dgm:prSet presAssocID="{F415E9AF-0F3F-514F-ACEE-D59BE8D89165}" presName="sp" presStyleCnt="0"/>
      <dgm:spPr/>
    </dgm:pt>
    <dgm:pt modelId="{827E4C9D-907F-3A43-86A8-A575D893E815}" type="pres">
      <dgm:prSet presAssocID="{0562E9D3-B348-BC4F-AFCD-87382F1F442A}" presName="composite" presStyleCnt="0"/>
      <dgm:spPr/>
    </dgm:pt>
    <dgm:pt modelId="{E525EC6B-4380-5241-991D-2DBDC8EF08BD}" type="pres">
      <dgm:prSet presAssocID="{0562E9D3-B348-BC4F-AFCD-87382F1F442A}" presName="parentText" presStyleLbl="alignNode1" presStyleIdx="3" presStyleCnt="7">
        <dgm:presLayoutVars>
          <dgm:chMax val="1"/>
          <dgm:bulletEnabled val="1"/>
        </dgm:presLayoutVars>
      </dgm:prSet>
      <dgm:spPr/>
      <dgm:t>
        <a:bodyPr/>
        <a:lstStyle/>
        <a:p>
          <a:endParaRPr lang="en-US"/>
        </a:p>
      </dgm:t>
    </dgm:pt>
    <dgm:pt modelId="{FFFF87A3-4341-A644-9A63-20EF82C623BE}" type="pres">
      <dgm:prSet presAssocID="{0562E9D3-B348-BC4F-AFCD-87382F1F442A}" presName="descendantText" presStyleLbl="alignAcc1" presStyleIdx="3" presStyleCnt="7">
        <dgm:presLayoutVars>
          <dgm:bulletEnabled val="1"/>
        </dgm:presLayoutVars>
      </dgm:prSet>
      <dgm:spPr/>
      <dgm:t>
        <a:bodyPr/>
        <a:lstStyle/>
        <a:p>
          <a:endParaRPr lang="en-US"/>
        </a:p>
      </dgm:t>
    </dgm:pt>
    <dgm:pt modelId="{D080A4B1-A301-8546-8453-864E4C58003F}" type="pres">
      <dgm:prSet presAssocID="{0629758C-7AE0-C64C-902A-7497BE2D2F1B}" presName="sp" presStyleCnt="0"/>
      <dgm:spPr/>
    </dgm:pt>
    <dgm:pt modelId="{1EC7CE2D-E4DC-B84F-BB95-73846EA89725}" type="pres">
      <dgm:prSet presAssocID="{0699B622-E00F-354E-A1BE-306A6B8D1478}" presName="composite" presStyleCnt="0"/>
      <dgm:spPr/>
    </dgm:pt>
    <dgm:pt modelId="{16ABC3F4-CBFA-8045-B850-C26C9D91535F}" type="pres">
      <dgm:prSet presAssocID="{0699B622-E00F-354E-A1BE-306A6B8D1478}" presName="parentText" presStyleLbl="alignNode1" presStyleIdx="4" presStyleCnt="7">
        <dgm:presLayoutVars>
          <dgm:chMax val="1"/>
          <dgm:bulletEnabled val="1"/>
        </dgm:presLayoutVars>
      </dgm:prSet>
      <dgm:spPr/>
      <dgm:t>
        <a:bodyPr/>
        <a:lstStyle/>
        <a:p>
          <a:endParaRPr lang="en-US"/>
        </a:p>
      </dgm:t>
    </dgm:pt>
    <dgm:pt modelId="{07B42CD8-1C2E-EF4C-A8AA-7A959211F9C3}" type="pres">
      <dgm:prSet presAssocID="{0699B622-E00F-354E-A1BE-306A6B8D1478}" presName="descendantText" presStyleLbl="alignAcc1" presStyleIdx="4" presStyleCnt="7">
        <dgm:presLayoutVars>
          <dgm:bulletEnabled val="1"/>
        </dgm:presLayoutVars>
      </dgm:prSet>
      <dgm:spPr/>
      <dgm:t>
        <a:bodyPr/>
        <a:lstStyle/>
        <a:p>
          <a:endParaRPr lang="en-US"/>
        </a:p>
      </dgm:t>
    </dgm:pt>
    <dgm:pt modelId="{25E5F989-41B5-2A46-84FB-C6CD3AF8D917}" type="pres">
      <dgm:prSet presAssocID="{30453F7D-2760-6543-94D8-6578B3269052}" presName="sp" presStyleCnt="0"/>
      <dgm:spPr/>
    </dgm:pt>
    <dgm:pt modelId="{3F26777D-33BC-2D40-AA10-39A05AD8DA83}" type="pres">
      <dgm:prSet presAssocID="{7BBACEA9-B75F-4F4E-9A15-4BFDB0C71561}" presName="composite" presStyleCnt="0"/>
      <dgm:spPr/>
    </dgm:pt>
    <dgm:pt modelId="{0E31D065-F642-FB44-9639-CD03EC3FCBF4}" type="pres">
      <dgm:prSet presAssocID="{7BBACEA9-B75F-4F4E-9A15-4BFDB0C71561}" presName="parentText" presStyleLbl="alignNode1" presStyleIdx="5" presStyleCnt="7">
        <dgm:presLayoutVars>
          <dgm:chMax val="1"/>
          <dgm:bulletEnabled val="1"/>
        </dgm:presLayoutVars>
      </dgm:prSet>
      <dgm:spPr/>
      <dgm:t>
        <a:bodyPr/>
        <a:lstStyle/>
        <a:p>
          <a:endParaRPr lang="en-US"/>
        </a:p>
      </dgm:t>
    </dgm:pt>
    <dgm:pt modelId="{E081F96A-07AA-394A-B7F2-4D99E6586114}" type="pres">
      <dgm:prSet presAssocID="{7BBACEA9-B75F-4F4E-9A15-4BFDB0C71561}" presName="descendantText" presStyleLbl="alignAcc1" presStyleIdx="5" presStyleCnt="7">
        <dgm:presLayoutVars>
          <dgm:bulletEnabled val="1"/>
        </dgm:presLayoutVars>
      </dgm:prSet>
      <dgm:spPr/>
      <dgm:t>
        <a:bodyPr/>
        <a:lstStyle/>
        <a:p>
          <a:endParaRPr lang="en-US"/>
        </a:p>
      </dgm:t>
    </dgm:pt>
    <dgm:pt modelId="{8643BFF4-04E1-4D47-9F97-77958AEE3FB2}" type="pres">
      <dgm:prSet presAssocID="{AACF6F58-FC8B-CA42-8FB0-31B0EE359075}" presName="sp" presStyleCnt="0"/>
      <dgm:spPr/>
    </dgm:pt>
    <dgm:pt modelId="{6658D928-4F52-444B-8EA0-029D4B7FB60C}" type="pres">
      <dgm:prSet presAssocID="{77B0715F-ED11-8941-BC2F-0477C3DB1D43}" presName="composite" presStyleCnt="0"/>
      <dgm:spPr/>
    </dgm:pt>
    <dgm:pt modelId="{2F4E84EF-106F-6146-B454-BD2BA48D537F}" type="pres">
      <dgm:prSet presAssocID="{77B0715F-ED11-8941-BC2F-0477C3DB1D43}" presName="parentText" presStyleLbl="alignNode1" presStyleIdx="6" presStyleCnt="7">
        <dgm:presLayoutVars>
          <dgm:chMax val="1"/>
          <dgm:bulletEnabled val="1"/>
        </dgm:presLayoutVars>
      </dgm:prSet>
      <dgm:spPr/>
      <dgm:t>
        <a:bodyPr/>
        <a:lstStyle/>
        <a:p>
          <a:endParaRPr lang="en-US"/>
        </a:p>
      </dgm:t>
    </dgm:pt>
    <dgm:pt modelId="{EF5DFF72-FF2B-ED45-A39C-C55C71646BC1}" type="pres">
      <dgm:prSet presAssocID="{77B0715F-ED11-8941-BC2F-0477C3DB1D43}" presName="descendantText" presStyleLbl="alignAcc1" presStyleIdx="6" presStyleCnt="7">
        <dgm:presLayoutVars>
          <dgm:bulletEnabled val="1"/>
        </dgm:presLayoutVars>
      </dgm:prSet>
      <dgm:spPr/>
      <dgm:t>
        <a:bodyPr/>
        <a:lstStyle/>
        <a:p>
          <a:endParaRPr lang="en-US"/>
        </a:p>
      </dgm:t>
    </dgm:pt>
  </dgm:ptLst>
  <dgm:cxnLst>
    <dgm:cxn modelId="{2A14C223-7A52-B248-AFD7-2530E05A454C}" type="presOf" srcId="{CC56B762-5D54-C044-8D2E-859C1BEF4742}" destId="{EF5DFF72-FF2B-ED45-A39C-C55C71646BC1}" srcOrd="0" destOrd="1" presId="urn:microsoft.com/office/officeart/2005/8/layout/chevron2"/>
    <dgm:cxn modelId="{2B6C7F30-AF68-AB4D-A7A2-D70BADB917E4}" type="presOf" srcId="{77B0715F-ED11-8941-BC2F-0477C3DB1D43}" destId="{2F4E84EF-106F-6146-B454-BD2BA48D537F}" srcOrd="0" destOrd="0" presId="urn:microsoft.com/office/officeart/2005/8/layout/chevron2"/>
    <dgm:cxn modelId="{818917BE-E4E3-0046-A07F-E0164B86552F}" type="presOf" srcId="{0096667A-ADA9-EB48-9A59-3A247710404A}" destId="{8C0F5396-25E3-2E43-A7FB-15AF62DCA977}" srcOrd="0" destOrd="0" presId="urn:microsoft.com/office/officeart/2005/8/layout/chevron2"/>
    <dgm:cxn modelId="{BACCC0D6-6350-924E-882E-D073145BACE8}" type="presOf" srcId="{E7536014-64EE-3643-9C69-60560E288D3D}" destId="{07B42CD8-1C2E-EF4C-A8AA-7A959211F9C3}" srcOrd="0" destOrd="0" presId="urn:microsoft.com/office/officeart/2005/8/layout/chevron2"/>
    <dgm:cxn modelId="{BB02DE90-0031-3447-83B4-4CC15A501629}" type="presOf" srcId="{74DC5A1F-E66E-7547-B20E-929D4286CC96}" destId="{0A2C364F-6F15-5745-A8EA-AF9A71842946}" srcOrd="0" destOrd="1" presId="urn:microsoft.com/office/officeart/2005/8/layout/chevron2"/>
    <dgm:cxn modelId="{B9888B58-CAB3-A240-A3E1-5B9A4DDA3EC6}" srcId="{C8FCFFF1-E805-F348-A5EA-D53AC6F4B45A}" destId="{0699B622-E00F-354E-A1BE-306A6B8D1478}" srcOrd="4" destOrd="0" parTransId="{5330F877-52AD-F244-A15C-FC98DF04EF95}" sibTransId="{30453F7D-2760-6543-94D8-6578B3269052}"/>
    <dgm:cxn modelId="{9B88E785-1271-2449-A5E1-765F3BFF8B82}" srcId="{C8FCFFF1-E805-F348-A5EA-D53AC6F4B45A}" destId="{31D925FB-4E42-5144-81B5-3CBF0413EC64}" srcOrd="0" destOrd="0" parTransId="{A5D72AB2-F32B-1E4D-A028-508F882741C3}" sibTransId="{21AE736F-79E2-4E4A-9959-7831F6BCEE87}"/>
    <dgm:cxn modelId="{0C5CB79B-781F-1740-9B35-9FBBC5E1B21A}" srcId="{C8FCFFF1-E805-F348-A5EA-D53AC6F4B45A}" destId="{C6F451C7-A459-4D4E-9D3A-E98A189B6FD4}" srcOrd="1" destOrd="0" parTransId="{B16E8FD6-7831-CA49-BA28-9DD64DE61B45}" sibTransId="{0F73C2AD-94F9-E649-A8CE-BC17EE241741}"/>
    <dgm:cxn modelId="{C21A9866-224C-AA4C-BB8A-F22102A5E4AA}" srcId="{C8FCFFF1-E805-F348-A5EA-D53AC6F4B45A}" destId="{12C5CFCA-5513-F24E-8E56-AA9A563454A0}" srcOrd="2" destOrd="0" parTransId="{47D078C1-C6DB-634A-B8CC-6D07B87CB3CB}" sibTransId="{F415E9AF-0F3F-514F-ACEE-D59BE8D89165}"/>
    <dgm:cxn modelId="{F55FFA75-9686-164A-9515-26E60486ECB3}" srcId="{0699B622-E00F-354E-A1BE-306A6B8D1478}" destId="{E7536014-64EE-3643-9C69-60560E288D3D}" srcOrd="0" destOrd="0" parTransId="{A937D76D-EF6A-5545-A74A-9C639AAA5F8C}" sibTransId="{A53C5C4B-1D35-D34D-B4DA-896F5AEC482E}"/>
    <dgm:cxn modelId="{E5482C1B-C694-3646-806A-0434D0D1810F}" srcId="{31D925FB-4E42-5144-81B5-3CBF0413EC64}" destId="{14AA9F80-89FF-5D4F-BB6B-C06B597A7069}" srcOrd="0" destOrd="0" parTransId="{635B19CD-84B5-494A-B0E9-3BD51D732F6C}" sibTransId="{DF9540EB-79A2-CD4A-95EF-2BF90670A1BD}"/>
    <dgm:cxn modelId="{43F6269B-836E-B242-B9F9-2813BD43A4C4}" type="presOf" srcId="{C6F451C7-A459-4D4E-9D3A-E98A189B6FD4}" destId="{8425706F-B7B3-8C47-B5C9-9157901E8AA7}" srcOrd="0" destOrd="0" presId="urn:microsoft.com/office/officeart/2005/8/layout/chevron2"/>
    <dgm:cxn modelId="{4C8F56DA-8CB8-D045-A56E-0569B51635BB}" type="presOf" srcId="{31D925FB-4E42-5144-81B5-3CBF0413EC64}" destId="{9E2C9DBA-3DCC-9042-93EA-1015908BFA0B}" srcOrd="0" destOrd="0" presId="urn:microsoft.com/office/officeart/2005/8/layout/chevron2"/>
    <dgm:cxn modelId="{E06F0D8F-A437-BE40-8A02-87730B6E40D2}" type="presOf" srcId="{C8FCFFF1-E805-F348-A5EA-D53AC6F4B45A}" destId="{6D3F2605-73CB-004E-BF2A-1EA18298A008}" srcOrd="0" destOrd="0" presId="urn:microsoft.com/office/officeart/2005/8/layout/chevron2"/>
    <dgm:cxn modelId="{24D08A0F-6BDF-DA48-A240-D8676CE0BCF7}" srcId="{0562E9D3-B348-BC4F-AFCD-87382F1F442A}" destId="{30CA6E6C-C812-4E40-980F-EF31A1D33D83}" srcOrd="0" destOrd="0" parTransId="{7820CBCC-EE94-3A4C-B2A1-D492CE9D1415}" sibTransId="{826B8F30-3788-8440-A5E9-E17E4B6EFA77}"/>
    <dgm:cxn modelId="{2B37B024-5E3F-DD41-885D-4E3F2B320673}" type="presOf" srcId="{30CA6E6C-C812-4E40-980F-EF31A1D33D83}" destId="{FFFF87A3-4341-A644-9A63-20EF82C623BE}" srcOrd="0" destOrd="0" presId="urn:microsoft.com/office/officeart/2005/8/layout/chevron2"/>
    <dgm:cxn modelId="{9A396150-0D6C-6B45-B7A0-71569568DF3F}" type="presOf" srcId="{7BBACEA9-B75F-4F4E-9A15-4BFDB0C71561}" destId="{0E31D065-F642-FB44-9639-CD03EC3FCBF4}" srcOrd="0" destOrd="0" presId="urn:microsoft.com/office/officeart/2005/8/layout/chevron2"/>
    <dgm:cxn modelId="{4E423CB8-36C4-754B-B624-6A669E8E59B2}" srcId="{C8FCFFF1-E805-F348-A5EA-D53AC6F4B45A}" destId="{0562E9D3-B348-BC4F-AFCD-87382F1F442A}" srcOrd="3" destOrd="0" parTransId="{7D9C91DF-1620-DC4D-96AB-3C6A7BFA62BA}" sibTransId="{0629758C-7AE0-C64C-902A-7497BE2D2F1B}"/>
    <dgm:cxn modelId="{800B3962-6918-DD4E-A882-D5445922C439}" type="presOf" srcId="{F92A3CED-8B3E-1747-BFF0-3DAC1802D8B1}" destId="{E081F96A-07AA-394A-B7F2-4D99E6586114}" srcOrd="0" destOrd="0" presId="urn:microsoft.com/office/officeart/2005/8/layout/chevron2"/>
    <dgm:cxn modelId="{2C1612C4-1AA4-8748-A121-F42928F2D4E7}" type="presOf" srcId="{0562E9D3-B348-BC4F-AFCD-87382F1F442A}" destId="{E525EC6B-4380-5241-991D-2DBDC8EF08BD}" srcOrd="0" destOrd="0" presId="urn:microsoft.com/office/officeart/2005/8/layout/chevron2"/>
    <dgm:cxn modelId="{D740C8A6-D46A-8642-90EC-F9DCD9C34A91}" srcId="{0562E9D3-B348-BC4F-AFCD-87382F1F442A}" destId="{B777FB67-5C6C-FF4F-BE6E-022089789200}" srcOrd="1" destOrd="0" parTransId="{B16BA1D2-0351-2D49-A713-024AD0C327C9}" sibTransId="{5D67CD38-C304-8A41-AEE9-B715A52701F8}"/>
    <dgm:cxn modelId="{6A4516D9-B67C-4742-9E78-6EDA69E9FC3D}" srcId="{C8FCFFF1-E805-F348-A5EA-D53AC6F4B45A}" destId="{77B0715F-ED11-8941-BC2F-0477C3DB1D43}" srcOrd="6" destOrd="0" parTransId="{E20D46CC-6D2C-9C45-9E2F-8F1E3C316969}" sibTransId="{44E5BF96-9C8B-6C43-B996-104AD2DDBDCC}"/>
    <dgm:cxn modelId="{CB663675-3ACC-4346-88E1-6EA3339D0A92}" srcId="{77B0715F-ED11-8941-BC2F-0477C3DB1D43}" destId="{C3C4EEAE-EE94-E64D-8FBD-6F89B21B97CA}" srcOrd="0" destOrd="0" parTransId="{DEF65FF0-2D6C-7048-B576-3E560F896732}" sibTransId="{11C5AB7C-DEA9-9B4D-BB80-9B983176ACFD}"/>
    <dgm:cxn modelId="{64D74075-0C2D-FF41-8406-80095A3F247D}" srcId="{31D925FB-4E42-5144-81B5-3CBF0413EC64}" destId="{74DC5A1F-E66E-7547-B20E-929D4286CC96}" srcOrd="1" destOrd="0" parTransId="{0EB8D398-38E7-6541-BC70-4B40F921A37D}" sibTransId="{A57FB292-56E6-464A-9D62-20B1B1ADB766}"/>
    <dgm:cxn modelId="{4636925F-42E7-4F42-87D4-A33AB9EF7D60}" type="presOf" srcId="{14AA9F80-89FF-5D4F-BB6B-C06B597A7069}" destId="{0A2C364F-6F15-5745-A8EA-AF9A71842946}" srcOrd="0" destOrd="0" presId="urn:microsoft.com/office/officeart/2005/8/layout/chevron2"/>
    <dgm:cxn modelId="{02540502-7D9B-9A4F-90C7-F60B4D8DB556}" srcId="{77B0715F-ED11-8941-BC2F-0477C3DB1D43}" destId="{CC56B762-5D54-C044-8D2E-859C1BEF4742}" srcOrd="1" destOrd="0" parTransId="{7D5B0C12-6895-F349-BFAD-F3E94EA74C0A}" sibTransId="{7B6D80E5-9C20-4B4D-917A-82E0C9991CB2}"/>
    <dgm:cxn modelId="{70DF918A-3E8D-F445-AEF4-D92B4F309623}" type="presOf" srcId="{B777FB67-5C6C-FF4F-BE6E-022089789200}" destId="{FFFF87A3-4341-A644-9A63-20EF82C623BE}" srcOrd="0" destOrd="1" presId="urn:microsoft.com/office/officeart/2005/8/layout/chevron2"/>
    <dgm:cxn modelId="{CD5D5ECE-FFC1-7A4D-A99F-8719CF8218B5}" type="presOf" srcId="{C3C4EEAE-EE94-E64D-8FBD-6F89B21B97CA}" destId="{EF5DFF72-FF2B-ED45-A39C-C55C71646BC1}" srcOrd="0" destOrd="0" presId="urn:microsoft.com/office/officeart/2005/8/layout/chevron2"/>
    <dgm:cxn modelId="{420805DF-29DD-D647-8B73-4F7D628DFB61}" srcId="{C6F451C7-A459-4D4E-9D3A-E98A189B6FD4}" destId="{0096667A-ADA9-EB48-9A59-3A247710404A}" srcOrd="0" destOrd="0" parTransId="{05604B24-0DED-054B-9B03-215EB2CA0567}" sibTransId="{42BF6011-9478-6A45-B1EA-4F119D204429}"/>
    <dgm:cxn modelId="{C6EE20D6-AE61-8B43-8AD3-35CA93BC3FF3}" type="presOf" srcId="{0699B622-E00F-354E-A1BE-306A6B8D1478}" destId="{16ABC3F4-CBFA-8045-B850-C26C9D91535F}" srcOrd="0" destOrd="0" presId="urn:microsoft.com/office/officeart/2005/8/layout/chevron2"/>
    <dgm:cxn modelId="{9934AA79-515B-1F4B-BE0F-B2E83115310D}" srcId="{C8FCFFF1-E805-F348-A5EA-D53AC6F4B45A}" destId="{7BBACEA9-B75F-4F4E-9A15-4BFDB0C71561}" srcOrd="5" destOrd="0" parTransId="{CC933312-4108-CA45-9D23-F04B6CE40119}" sibTransId="{AACF6F58-FC8B-CA42-8FB0-31B0EE359075}"/>
    <dgm:cxn modelId="{4A71AA8E-64C0-4F45-A9C2-EA3667CA72B7}" type="presOf" srcId="{12C5CFCA-5513-F24E-8E56-AA9A563454A0}" destId="{71F9B723-8074-6446-9621-544F58F9EF1C}" srcOrd="0" destOrd="0" presId="urn:microsoft.com/office/officeart/2005/8/layout/chevron2"/>
    <dgm:cxn modelId="{4E3B9A5B-245A-8041-92F9-C154D73D13C3}" srcId="{7BBACEA9-B75F-4F4E-9A15-4BFDB0C71561}" destId="{F92A3CED-8B3E-1747-BFF0-3DAC1802D8B1}" srcOrd="0" destOrd="0" parTransId="{392EED4A-6E14-EC48-ACAE-B34BDF52C905}" sibTransId="{883EECC1-EA99-AF47-9C21-69A7DA40F6DA}"/>
    <dgm:cxn modelId="{3CF88F77-C157-7C4B-95FB-0C6622DC5020}" type="presParOf" srcId="{6D3F2605-73CB-004E-BF2A-1EA18298A008}" destId="{938BEA52-CC1A-274E-A9D3-8D32E282B18D}" srcOrd="0" destOrd="0" presId="urn:microsoft.com/office/officeart/2005/8/layout/chevron2"/>
    <dgm:cxn modelId="{70764E0A-99F5-7244-ADE4-1DFFE29643D9}" type="presParOf" srcId="{938BEA52-CC1A-274E-A9D3-8D32E282B18D}" destId="{9E2C9DBA-3DCC-9042-93EA-1015908BFA0B}" srcOrd="0" destOrd="0" presId="urn:microsoft.com/office/officeart/2005/8/layout/chevron2"/>
    <dgm:cxn modelId="{D5163B72-9B88-0A4E-87AA-76D4D42AECA5}" type="presParOf" srcId="{938BEA52-CC1A-274E-A9D3-8D32E282B18D}" destId="{0A2C364F-6F15-5745-A8EA-AF9A71842946}" srcOrd="1" destOrd="0" presId="urn:microsoft.com/office/officeart/2005/8/layout/chevron2"/>
    <dgm:cxn modelId="{F4C1B53C-6762-6B46-87A5-4DCE2C8E198E}" type="presParOf" srcId="{6D3F2605-73CB-004E-BF2A-1EA18298A008}" destId="{B863619E-0B2F-454A-A850-1CA9FCF5B2C0}" srcOrd="1" destOrd="0" presId="urn:microsoft.com/office/officeart/2005/8/layout/chevron2"/>
    <dgm:cxn modelId="{F85BE91D-8ABA-CE48-8984-F00988B552AC}" type="presParOf" srcId="{6D3F2605-73CB-004E-BF2A-1EA18298A008}" destId="{32FF81EA-9F21-B443-ABA5-DC8034E34626}" srcOrd="2" destOrd="0" presId="urn:microsoft.com/office/officeart/2005/8/layout/chevron2"/>
    <dgm:cxn modelId="{8E80500A-DCCF-BF4A-A3F9-80AAA9854E06}" type="presParOf" srcId="{32FF81EA-9F21-B443-ABA5-DC8034E34626}" destId="{8425706F-B7B3-8C47-B5C9-9157901E8AA7}" srcOrd="0" destOrd="0" presId="urn:microsoft.com/office/officeart/2005/8/layout/chevron2"/>
    <dgm:cxn modelId="{525CE7D5-4232-CB47-AF57-D4E3CCE8ABBF}" type="presParOf" srcId="{32FF81EA-9F21-B443-ABA5-DC8034E34626}" destId="{8C0F5396-25E3-2E43-A7FB-15AF62DCA977}" srcOrd="1" destOrd="0" presId="urn:microsoft.com/office/officeart/2005/8/layout/chevron2"/>
    <dgm:cxn modelId="{3BD35E19-F279-2941-9C31-09D7DC7E0C9D}" type="presParOf" srcId="{6D3F2605-73CB-004E-BF2A-1EA18298A008}" destId="{77569775-69B7-2542-967B-BEA0FF02C948}" srcOrd="3" destOrd="0" presId="urn:microsoft.com/office/officeart/2005/8/layout/chevron2"/>
    <dgm:cxn modelId="{8A495CED-FF29-0444-AC3A-3C8AA32EEDC9}" type="presParOf" srcId="{6D3F2605-73CB-004E-BF2A-1EA18298A008}" destId="{771B5161-4698-504E-A493-331891ED1ABD}" srcOrd="4" destOrd="0" presId="urn:microsoft.com/office/officeart/2005/8/layout/chevron2"/>
    <dgm:cxn modelId="{9C9B877E-FBF2-CC46-BA81-909F2019B43E}" type="presParOf" srcId="{771B5161-4698-504E-A493-331891ED1ABD}" destId="{71F9B723-8074-6446-9621-544F58F9EF1C}" srcOrd="0" destOrd="0" presId="urn:microsoft.com/office/officeart/2005/8/layout/chevron2"/>
    <dgm:cxn modelId="{F6438455-D088-B846-8B91-2C3A658CB673}" type="presParOf" srcId="{771B5161-4698-504E-A493-331891ED1ABD}" destId="{93A24212-ACA1-8A44-A0D9-78EC0E9ABA06}" srcOrd="1" destOrd="0" presId="urn:microsoft.com/office/officeart/2005/8/layout/chevron2"/>
    <dgm:cxn modelId="{28DC7169-F4DC-B74B-9DCA-EE6AC6656AB2}" type="presParOf" srcId="{6D3F2605-73CB-004E-BF2A-1EA18298A008}" destId="{6F39495B-B5D6-CE45-BF03-09BDF7033F31}" srcOrd="5" destOrd="0" presId="urn:microsoft.com/office/officeart/2005/8/layout/chevron2"/>
    <dgm:cxn modelId="{590B15B0-62F8-D94C-977B-BE1C6BBC0556}" type="presParOf" srcId="{6D3F2605-73CB-004E-BF2A-1EA18298A008}" destId="{827E4C9D-907F-3A43-86A8-A575D893E815}" srcOrd="6" destOrd="0" presId="urn:microsoft.com/office/officeart/2005/8/layout/chevron2"/>
    <dgm:cxn modelId="{AC48C1D6-1D1B-FF4B-9C41-C41822795303}" type="presParOf" srcId="{827E4C9D-907F-3A43-86A8-A575D893E815}" destId="{E525EC6B-4380-5241-991D-2DBDC8EF08BD}" srcOrd="0" destOrd="0" presId="urn:microsoft.com/office/officeart/2005/8/layout/chevron2"/>
    <dgm:cxn modelId="{025EB3E3-538C-3440-A1AC-6C70D3087A44}" type="presParOf" srcId="{827E4C9D-907F-3A43-86A8-A575D893E815}" destId="{FFFF87A3-4341-A644-9A63-20EF82C623BE}" srcOrd="1" destOrd="0" presId="urn:microsoft.com/office/officeart/2005/8/layout/chevron2"/>
    <dgm:cxn modelId="{701A21E0-B8CC-EF41-BD06-5EE52BBD8E28}" type="presParOf" srcId="{6D3F2605-73CB-004E-BF2A-1EA18298A008}" destId="{D080A4B1-A301-8546-8453-864E4C58003F}" srcOrd="7" destOrd="0" presId="urn:microsoft.com/office/officeart/2005/8/layout/chevron2"/>
    <dgm:cxn modelId="{C60E04B4-8BD2-2345-A843-4E34DEB9A3A9}" type="presParOf" srcId="{6D3F2605-73CB-004E-BF2A-1EA18298A008}" destId="{1EC7CE2D-E4DC-B84F-BB95-73846EA89725}" srcOrd="8" destOrd="0" presId="urn:microsoft.com/office/officeart/2005/8/layout/chevron2"/>
    <dgm:cxn modelId="{63C7B27F-380A-A947-9F27-78F174931477}" type="presParOf" srcId="{1EC7CE2D-E4DC-B84F-BB95-73846EA89725}" destId="{16ABC3F4-CBFA-8045-B850-C26C9D91535F}" srcOrd="0" destOrd="0" presId="urn:microsoft.com/office/officeart/2005/8/layout/chevron2"/>
    <dgm:cxn modelId="{7F1BA80E-725A-8048-BD2A-43CF74EA5B70}" type="presParOf" srcId="{1EC7CE2D-E4DC-B84F-BB95-73846EA89725}" destId="{07B42CD8-1C2E-EF4C-A8AA-7A959211F9C3}" srcOrd="1" destOrd="0" presId="urn:microsoft.com/office/officeart/2005/8/layout/chevron2"/>
    <dgm:cxn modelId="{F8609006-C4CF-D743-A987-CD43624E971F}" type="presParOf" srcId="{6D3F2605-73CB-004E-BF2A-1EA18298A008}" destId="{25E5F989-41B5-2A46-84FB-C6CD3AF8D917}" srcOrd="9" destOrd="0" presId="urn:microsoft.com/office/officeart/2005/8/layout/chevron2"/>
    <dgm:cxn modelId="{42F5A20C-6824-C247-BC9B-1BC0A4853FE5}" type="presParOf" srcId="{6D3F2605-73CB-004E-BF2A-1EA18298A008}" destId="{3F26777D-33BC-2D40-AA10-39A05AD8DA83}" srcOrd="10" destOrd="0" presId="urn:microsoft.com/office/officeart/2005/8/layout/chevron2"/>
    <dgm:cxn modelId="{4BFB0BD6-D043-3D47-B1E5-827E4832A5C9}" type="presParOf" srcId="{3F26777D-33BC-2D40-AA10-39A05AD8DA83}" destId="{0E31D065-F642-FB44-9639-CD03EC3FCBF4}" srcOrd="0" destOrd="0" presId="urn:microsoft.com/office/officeart/2005/8/layout/chevron2"/>
    <dgm:cxn modelId="{33FBA6EA-CD76-AF47-92F5-C550AF1A7346}" type="presParOf" srcId="{3F26777D-33BC-2D40-AA10-39A05AD8DA83}" destId="{E081F96A-07AA-394A-B7F2-4D99E6586114}" srcOrd="1" destOrd="0" presId="urn:microsoft.com/office/officeart/2005/8/layout/chevron2"/>
    <dgm:cxn modelId="{42027EA6-57F3-274D-B611-D905F350CA56}" type="presParOf" srcId="{6D3F2605-73CB-004E-BF2A-1EA18298A008}" destId="{8643BFF4-04E1-4D47-9F97-77958AEE3FB2}" srcOrd="11" destOrd="0" presId="urn:microsoft.com/office/officeart/2005/8/layout/chevron2"/>
    <dgm:cxn modelId="{D8BAD8D5-1746-C54F-B7E5-CA25A184AFFE}" type="presParOf" srcId="{6D3F2605-73CB-004E-BF2A-1EA18298A008}" destId="{6658D928-4F52-444B-8EA0-029D4B7FB60C}" srcOrd="12" destOrd="0" presId="urn:microsoft.com/office/officeart/2005/8/layout/chevron2"/>
    <dgm:cxn modelId="{8091D074-A513-0A49-8253-FD085395ED55}" type="presParOf" srcId="{6658D928-4F52-444B-8EA0-029D4B7FB60C}" destId="{2F4E84EF-106F-6146-B454-BD2BA48D537F}" srcOrd="0" destOrd="0" presId="urn:microsoft.com/office/officeart/2005/8/layout/chevron2"/>
    <dgm:cxn modelId="{1B03E9B5-1DAE-8549-B83F-920F383018D6}" type="presParOf" srcId="{6658D928-4F52-444B-8EA0-029D4B7FB60C}" destId="{EF5DFF72-FF2B-ED45-A39C-C55C71646BC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C9DBA-3DCC-9042-93EA-1015908BFA0B}">
      <dsp:nvSpPr>
        <dsp:cNvPr id="0" name=""/>
        <dsp:cNvSpPr/>
      </dsp:nvSpPr>
      <dsp:spPr>
        <a:xfrm rot="5400000">
          <a:off x="-120328" y="124398"/>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1950s</a:t>
          </a:r>
          <a:endParaRPr lang="en-US" sz="1600" kern="1200" dirty="0"/>
        </a:p>
      </dsp:txBody>
      <dsp:txXfrm rot="-5400000">
        <a:off x="1" y="284835"/>
        <a:ext cx="561532" cy="240657"/>
      </dsp:txXfrm>
    </dsp:sp>
    <dsp:sp modelId="{0A2C364F-6F15-5745-A8EA-AF9A71842946}">
      <dsp:nvSpPr>
        <dsp:cNvPr id="0" name=""/>
        <dsp:cNvSpPr/>
      </dsp:nvSpPr>
      <dsp:spPr>
        <a:xfrm rot="5400000">
          <a:off x="1405567" y="-839965"/>
          <a:ext cx="521697"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Embeddings</a:t>
          </a:r>
          <a:endParaRPr lang="en-US" sz="1600" kern="1200" dirty="0"/>
        </a:p>
        <a:p>
          <a:pPr marL="171450" lvl="1" indent="-171450" algn="l" defTabSz="711200">
            <a:lnSpc>
              <a:spcPct val="90000"/>
            </a:lnSpc>
            <a:spcBef>
              <a:spcPct val="0"/>
            </a:spcBef>
            <a:spcAft>
              <a:spcPct val="15000"/>
            </a:spcAft>
            <a:buChar char="•"/>
          </a:pPr>
          <a:r>
            <a:rPr lang="en-US" sz="1600" kern="1200" dirty="0" smtClean="0"/>
            <a:t>Perceptron</a:t>
          </a:r>
          <a:endParaRPr lang="en-US" sz="1600" kern="1200" dirty="0"/>
        </a:p>
      </dsp:txBody>
      <dsp:txXfrm rot="-5400000">
        <a:off x="561533" y="29536"/>
        <a:ext cx="2184300" cy="470763"/>
      </dsp:txXfrm>
    </dsp:sp>
    <dsp:sp modelId="{8425706F-B7B3-8C47-B5C9-9157901E8AA7}">
      <dsp:nvSpPr>
        <dsp:cNvPr id="0" name=""/>
        <dsp:cNvSpPr/>
      </dsp:nvSpPr>
      <dsp:spPr>
        <a:xfrm rot="5400000">
          <a:off x="-120328" y="797371"/>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1960</a:t>
          </a:r>
          <a:endParaRPr lang="en-US" sz="1600" kern="1200" dirty="0"/>
        </a:p>
      </dsp:txBody>
      <dsp:txXfrm rot="-5400000">
        <a:off x="1" y="957808"/>
        <a:ext cx="561532" cy="240657"/>
      </dsp:txXfrm>
    </dsp:sp>
    <dsp:sp modelId="{8C0F5396-25E3-2E43-A7FB-15AF62DCA977}">
      <dsp:nvSpPr>
        <dsp:cNvPr id="0" name=""/>
        <dsp:cNvSpPr/>
      </dsp:nvSpPr>
      <dsp:spPr>
        <a:xfrm rot="5400000">
          <a:off x="1405704" y="-167129"/>
          <a:ext cx="521422"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Receptive Fields</a:t>
          </a:r>
          <a:endParaRPr lang="en-US" sz="1600" kern="1200" dirty="0"/>
        </a:p>
      </dsp:txBody>
      <dsp:txXfrm rot="-5400000">
        <a:off x="561532" y="702497"/>
        <a:ext cx="2184313" cy="470514"/>
      </dsp:txXfrm>
    </dsp:sp>
    <dsp:sp modelId="{71F9B723-8074-6446-9621-544F58F9EF1C}">
      <dsp:nvSpPr>
        <dsp:cNvPr id="0" name=""/>
        <dsp:cNvSpPr/>
      </dsp:nvSpPr>
      <dsp:spPr>
        <a:xfrm rot="5400000">
          <a:off x="-120328" y="1470343"/>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1970s</a:t>
          </a:r>
          <a:endParaRPr lang="en-US" sz="1600" kern="1200" dirty="0"/>
        </a:p>
      </dsp:txBody>
      <dsp:txXfrm rot="-5400000">
        <a:off x="1" y="1630780"/>
        <a:ext cx="561532" cy="240657"/>
      </dsp:txXfrm>
    </dsp:sp>
    <dsp:sp modelId="{93A24212-ACA1-8A44-A0D9-78EC0E9ABA06}">
      <dsp:nvSpPr>
        <dsp:cNvPr id="0" name=""/>
        <dsp:cNvSpPr/>
      </dsp:nvSpPr>
      <dsp:spPr>
        <a:xfrm rot="5400000">
          <a:off x="1395296" y="500634"/>
          <a:ext cx="521422"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525EC6B-4380-5241-991D-2DBDC8EF08BD}">
      <dsp:nvSpPr>
        <dsp:cNvPr id="0" name=""/>
        <dsp:cNvSpPr/>
      </dsp:nvSpPr>
      <dsp:spPr>
        <a:xfrm rot="5400000">
          <a:off x="-120328" y="2143316"/>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1980s</a:t>
          </a:r>
          <a:endParaRPr lang="en-US" sz="1600" kern="1200" dirty="0"/>
        </a:p>
      </dsp:txBody>
      <dsp:txXfrm rot="-5400000">
        <a:off x="1" y="2303753"/>
        <a:ext cx="561532" cy="240657"/>
      </dsp:txXfrm>
    </dsp:sp>
    <dsp:sp modelId="{FFFF87A3-4341-A644-9A63-20EF82C623BE}">
      <dsp:nvSpPr>
        <dsp:cNvPr id="0" name=""/>
        <dsp:cNvSpPr/>
      </dsp:nvSpPr>
      <dsp:spPr>
        <a:xfrm rot="5400000">
          <a:off x="1405704" y="1178816"/>
          <a:ext cx="521422"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Back-propagation</a:t>
          </a:r>
          <a:endParaRPr lang="en-US" sz="1600" kern="1200" dirty="0"/>
        </a:p>
        <a:p>
          <a:pPr marL="171450" lvl="1" indent="-171450" algn="l" defTabSz="711200">
            <a:lnSpc>
              <a:spcPct val="90000"/>
            </a:lnSpc>
            <a:spcBef>
              <a:spcPct val="0"/>
            </a:spcBef>
            <a:spcAft>
              <a:spcPct val="15000"/>
            </a:spcAft>
            <a:buChar char="•"/>
          </a:pPr>
          <a:r>
            <a:rPr lang="en-US" sz="1600" kern="1200" dirty="0" smtClean="0"/>
            <a:t>CNNs, RNNs</a:t>
          </a:r>
          <a:endParaRPr lang="en-US" sz="1600" kern="1200" dirty="0"/>
        </a:p>
      </dsp:txBody>
      <dsp:txXfrm rot="-5400000">
        <a:off x="561532" y="2048442"/>
        <a:ext cx="2184313" cy="470514"/>
      </dsp:txXfrm>
    </dsp:sp>
    <dsp:sp modelId="{16ABC3F4-CBFA-8045-B850-C26C9D91535F}">
      <dsp:nvSpPr>
        <dsp:cNvPr id="0" name=""/>
        <dsp:cNvSpPr/>
      </dsp:nvSpPr>
      <dsp:spPr>
        <a:xfrm rot="5400000">
          <a:off x="-120328" y="2816289"/>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1990s</a:t>
          </a:r>
          <a:endParaRPr lang="en-US" sz="1600" kern="1200" dirty="0"/>
        </a:p>
      </dsp:txBody>
      <dsp:txXfrm rot="-5400000">
        <a:off x="1" y="2976726"/>
        <a:ext cx="561532" cy="240657"/>
      </dsp:txXfrm>
    </dsp:sp>
    <dsp:sp modelId="{07B42CD8-1C2E-EF4C-A8AA-7A959211F9C3}">
      <dsp:nvSpPr>
        <dsp:cNvPr id="0" name=""/>
        <dsp:cNvSpPr/>
      </dsp:nvSpPr>
      <dsp:spPr>
        <a:xfrm rot="5400000">
          <a:off x="1405704" y="1851788"/>
          <a:ext cx="521422"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Deep NNs</a:t>
          </a:r>
          <a:endParaRPr lang="en-US" sz="1600" kern="1200" dirty="0"/>
        </a:p>
      </dsp:txBody>
      <dsp:txXfrm rot="-5400000">
        <a:off x="561532" y="2721414"/>
        <a:ext cx="2184313" cy="470514"/>
      </dsp:txXfrm>
    </dsp:sp>
    <dsp:sp modelId="{0E31D065-F642-FB44-9639-CD03EC3FCBF4}">
      <dsp:nvSpPr>
        <dsp:cNvPr id="0" name=""/>
        <dsp:cNvSpPr/>
      </dsp:nvSpPr>
      <dsp:spPr>
        <a:xfrm rot="5400000">
          <a:off x="-120328" y="3489262"/>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2000s</a:t>
          </a:r>
          <a:endParaRPr lang="en-US" sz="1600" kern="1200" dirty="0"/>
        </a:p>
      </dsp:txBody>
      <dsp:txXfrm rot="-5400000">
        <a:off x="1" y="3649699"/>
        <a:ext cx="561532" cy="240657"/>
      </dsp:txXfrm>
    </dsp:sp>
    <dsp:sp modelId="{E081F96A-07AA-394A-B7F2-4D99E6586114}">
      <dsp:nvSpPr>
        <dsp:cNvPr id="0" name=""/>
        <dsp:cNvSpPr/>
      </dsp:nvSpPr>
      <dsp:spPr>
        <a:xfrm rot="5400000">
          <a:off x="1405704" y="2524761"/>
          <a:ext cx="521422"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Embeddings + NNs</a:t>
          </a:r>
          <a:endParaRPr lang="en-US" sz="1600" kern="1200" dirty="0"/>
        </a:p>
      </dsp:txBody>
      <dsp:txXfrm rot="-5400000">
        <a:off x="561532" y="3394387"/>
        <a:ext cx="2184313" cy="470514"/>
      </dsp:txXfrm>
    </dsp:sp>
    <dsp:sp modelId="{2F4E84EF-106F-6146-B454-BD2BA48D537F}">
      <dsp:nvSpPr>
        <dsp:cNvPr id="0" name=""/>
        <dsp:cNvSpPr/>
      </dsp:nvSpPr>
      <dsp:spPr>
        <a:xfrm rot="5400000">
          <a:off x="-120328" y="4162235"/>
          <a:ext cx="802189" cy="561532"/>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2010s</a:t>
          </a:r>
          <a:endParaRPr lang="en-US" sz="1600" kern="1200" dirty="0"/>
        </a:p>
      </dsp:txBody>
      <dsp:txXfrm rot="-5400000">
        <a:off x="1" y="4322672"/>
        <a:ext cx="561532" cy="240657"/>
      </dsp:txXfrm>
    </dsp:sp>
    <dsp:sp modelId="{EF5DFF72-FF2B-ED45-A39C-C55C71646BC1}">
      <dsp:nvSpPr>
        <dsp:cNvPr id="0" name=""/>
        <dsp:cNvSpPr/>
      </dsp:nvSpPr>
      <dsp:spPr>
        <a:xfrm rot="5400000">
          <a:off x="1405704" y="3197734"/>
          <a:ext cx="521422" cy="22097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smtClean="0"/>
            <a:t>Embedings</a:t>
          </a:r>
          <a:r>
            <a:rPr lang="en-US" sz="1600" kern="1200" dirty="0" smtClean="0"/>
            <a:t> + CNNs</a:t>
          </a:r>
          <a:endParaRPr lang="en-US" sz="1600" kern="1200" dirty="0"/>
        </a:p>
        <a:p>
          <a:pPr marL="171450" lvl="1" indent="-171450" algn="l" defTabSz="711200">
            <a:lnSpc>
              <a:spcPct val="90000"/>
            </a:lnSpc>
            <a:spcBef>
              <a:spcPct val="0"/>
            </a:spcBef>
            <a:spcAft>
              <a:spcPct val="15000"/>
            </a:spcAft>
            <a:buChar char="•"/>
          </a:pPr>
          <a:r>
            <a:rPr lang="en-US" sz="1600" kern="1200" smtClean="0"/>
            <a:t>Large CNNs for vision</a:t>
          </a:r>
          <a:endParaRPr lang="en-US" sz="1600" kern="1200" dirty="0"/>
        </a:p>
      </dsp:txBody>
      <dsp:txXfrm rot="-5400000">
        <a:off x="561532" y="4067360"/>
        <a:ext cx="2184313" cy="4705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11/15/17</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11/15/17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a:t>
            </a:fld>
            <a:endParaRPr lang="uk-UA"/>
          </a:p>
        </p:txBody>
      </p:sp>
    </p:spTree>
    <p:extLst>
      <p:ext uri="{BB962C8B-B14F-4D97-AF65-F5344CB8AC3E}">
        <p14:creationId xmlns:p14="http://schemas.microsoft.com/office/powerpoint/2010/main" val="92817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10</a:t>
            </a:fld>
            <a:endParaRPr lang="uk-UA"/>
          </a:p>
        </p:txBody>
      </p:sp>
    </p:spTree>
    <p:extLst>
      <p:ext uri="{BB962C8B-B14F-4D97-AF65-F5344CB8AC3E}">
        <p14:creationId xmlns:p14="http://schemas.microsoft.com/office/powerpoint/2010/main" val="1712580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11</a:t>
            </a:fld>
            <a:endParaRPr lang="uk-UA"/>
          </a:p>
        </p:txBody>
      </p:sp>
    </p:spTree>
    <p:extLst>
      <p:ext uri="{BB962C8B-B14F-4D97-AF65-F5344CB8AC3E}">
        <p14:creationId xmlns:p14="http://schemas.microsoft.com/office/powerpoint/2010/main" val="62393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12</a:t>
            </a:fld>
            <a:endParaRPr lang="uk-UA"/>
          </a:p>
        </p:txBody>
      </p:sp>
    </p:spTree>
    <p:extLst>
      <p:ext uri="{BB962C8B-B14F-4D97-AF65-F5344CB8AC3E}">
        <p14:creationId xmlns:p14="http://schemas.microsoft.com/office/powerpoint/2010/main" val="27570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13</a:t>
            </a:fld>
            <a:endParaRPr lang="uk-UA"/>
          </a:p>
        </p:txBody>
      </p:sp>
    </p:spTree>
    <p:extLst>
      <p:ext uri="{BB962C8B-B14F-4D97-AF65-F5344CB8AC3E}">
        <p14:creationId xmlns:p14="http://schemas.microsoft.com/office/powerpoint/2010/main" val="161486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14</a:t>
            </a:fld>
            <a:endParaRPr lang="uk-UA"/>
          </a:p>
        </p:txBody>
      </p:sp>
    </p:spTree>
    <p:extLst>
      <p:ext uri="{BB962C8B-B14F-4D97-AF65-F5344CB8AC3E}">
        <p14:creationId xmlns:p14="http://schemas.microsoft.com/office/powerpoint/2010/main" val="117935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15</a:t>
            </a:fld>
            <a:endParaRPr lang="uk-UA"/>
          </a:p>
        </p:txBody>
      </p:sp>
    </p:spTree>
    <p:extLst>
      <p:ext uri="{BB962C8B-B14F-4D97-AF65-F5344CB8AC3E}">
        <p14:creationId xmlns:p14="http://schemas.microsoft.com/office/powerpoint/2010/main" val="14799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16</a:t>
            </a:fld>
            <a:endParaRPr lang="uk-UA"/>
          </a:p>
        </p:txBody>
      </p:sp>
    </p:spTree>
    <p:extLst>
      <p:ext uri="{BB962C8B-B14F-4D97-AF65-F5344CB8AC3E}">
        <p14:creationId xmlns:p14="http://schemas.microsoft.com/office/powerpoint/2010/main" val="56020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17</a:t>
            </a:fld>
            <a:endParaRPr lang="uk-UA"/>
          </a:p>
        </p:txBody>
      </p:sp>
    </p:spTree>
    <p:extLst>
      <p:ext uri="{BB962C8B-B14F-4D97-AF65-F5344CB8AC3E}">
        <p14:creationId xmlns:p14="http://schemas.microsoft.com/office/powerpoint/2010/main" val="783697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18</a:t>
            </a:fld>
            <a:endParaRPr lang="uk-UA"/>
          </a:p>
        </p:txBody>
      </p:sp>
    </p:spTree>
    <p:extLst>
      <p:ext uri="{BB962C8B-B14F-4D97-AF65-F5344CB8AC3E}">
        <p14:creationId xmlns:p14="http://schemas.microsoft.com/office/powerpoint/2010/main" val="1091028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19</a:t>
            </a:fld>
            <a:endParaRPr lang="uk-UA"/>
          </a:p>
        </p:txBody>
      </p:sp>
    </p:spTree>
    <p:extLst>
      <p:ext uri="{BB962C8B-B14F-4D97-AF65-F5344CB8AC3E}">
        <p14:creationId xmlns:p14="http://schemas.microsoft.com/office/powerpoint/2010/main" val="169998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a:t>
            </a:fld>
            <a:endParaRPr lang="uk-UA"/>
          </a:p>
        </p:txBody>
      </p:sp>
    </p:spTree>
    <p:extLst>
      <p:ext uri="{BB962C8B-B14F-4D97-AF65-F5344CB8AC3E}">
        <p14:creationId xmlns:p14="http://schemas.microsoft.com/office/powerpoint/2010/main" val="574535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20</a:t>
            </a:fld>
            <a:endParaRPr lang="uk-UA"/>
          </a:p>
        </p:txBody>
      </p:sp>
    </p:spTree>
    <p:extLst>
      <p:ext uri="{BB962C8B-B14F-4D97-AF65-F5344CB8AC3E}">
        <p14:creationId xmlns:p14="http://schemas.microsoft.com/office/powerpoint/2010/main" val="148760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21</a:t>
            </a:fld>
            <a:endParaRPr lang="uk-UA"/>
          </a:p>
        </p:txBody>
      </p:sp>
    </p:spTree>
    <p:extLst>
      <p:ext uri="{BB962C8B-B14F-4D97-AF65-F5344CB8AC3E}">
        <p14:creationId xmlns:p14="http://schemas.microsoft.com/office/powerpoint/2010/main" val="1188549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22</a:t>
            </a:fld>
            <a:endParaRPr lang="uk-UA"/>
          </a:p>
        </p:txBody>
      </p:sp>
    </p:spTree>
    <p:extLst>
      <p:ext uri="{BB962C8B-B14F-4D97-AF65-F5344CB8AC3E}">
        <p14:creationId xmlns:p14="http://schemas.microsoft.com/office/powerpoint/2010/main" val="6128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23</a:t>
            </a:fld>
            <a:endParaRPr lang="uk-UA"/>
          </a:p>
        </p:txBody>
      </p:sp>
    </p:spTree>
    <p:extLst>
      <p:ext uri="{BB962C8B-B14F-4D97-AF65-F5344CB8AC3E}">
        <p14:creationId xmlns:p14="http://schemas.microsoft.com/office/powerpoint/2010/main" val="1369638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24</a:t>
            </a:fld>
            <a:endParaRPr lang="uk-UA"/>
          </a:p>
        </p:txBody>
      </p:sp>
    </p:spTree>
    <p:extLst>
      <p:ext uri="{BB962C8B-B14F-4D97-AF65-F5344CB8AC3E}">
        <p14:creationId xmlns:p14="http://schemas.microsoft.com/office/powerpoint/2010/main" val="644906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25</a:t>
            </a:fld>
            <a:endParaRPr lang="uk-UA"/>
          </a:p>
        </p:txBody>
      </p:sp>
    </p:spTree>
    <p:extLst>
      <p:ext uri="{BB962C8B-B14F-4D97-AF65-F5344CB8AC3E}">
        <p14:creationId xmlns:p14="http://schemas.microsoft.com/office/powerpoint/2010/main" val="58813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26</a:t>
            </a:fld>
            <a:endParaRPr lang="uk-UA"/>
          </a:p>
        </p:txBody>
      </p:sp>
    </p:spTree>
    <p:extLst>
      <p:ext uri="{BB962C8B-B14F-4D97-AF65-F5344CB8AC3E}">
        <p14:creationId xmlns:p14="http://schemas.microsoft.com/office/powerpoint/2010/main" val="2042058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27</a:t>
            </a:fld>
            <a:endParaRPr lang="uk-UA"/>
          </a:p>
        </p:txBody>
      </p:sp>
    </p:spTree>
    <p:extLst>
      <p:ext uri="{BB962C8B-B14F-4D97-AF65-F5344CB8AC3E}">
        <p14:creationId xmlns:p14="http://schemas.microsoft.com/office/powerpoint/2010/main" val="193713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28</a:t>
            </a:fld>
            <a:endParaRPr lang="uk-UA"/>
          </a:p>
        </p:txBody>
      </p:sp>
    </p:spTree>
    <p:extLst>
      <p:ext uri="{BB962C8B-B14F-4D97-AF65-F5344CB8AC3E}">
        <p14:creationId xmlns:p14="http://schemas.microsoft.com/office/powerpoint/2010/main" val="1504628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29</a:t>
            </a:fld>
            <a:endParaRPr lang="uk-UA"/>
          </a:p>
        </p:txBody>
      </p:sp>
    </p:spTree>
    <p:extLst>
      <p:ext uri="{BB962C8B-B14F-4D97-AF65-F5344CB8AC3E}">
        <p14:creationId xmlns:p14="http://schemas.microsoft.com/office/powerpoint/2010/main" val="166981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a:t>
            </a:fld>
            <a:endParaRPr lang="uk-UA"/>
          </a:p>
        </p:txBody>
      </p:sp>
    </p:spTree>
    <p:extLst>
      <p:ext uri="{BB962C8B-B14F-4D97-AF65-F5344CB8AC3E}">
        <p14:creationId xmlns:p14="http://schemas.microsoft.com/office/powerpoint/2010/main" val="1126058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30</a:t>
            </a:fld>
            <a:endParaRPr lang="uk-UA"/>
          </a:p>
        </p:txBody>
      </p:sp>
    </p:spTree>
    <p:extLst>
      <p:ext uri="{BB962C8B-B14F-4D97-AF65-F5344CB8AC3E}">
        <p14:creationId xmlns:p14="http://schemas.microsoft.com/office/powerpoint/2010/main" val="1191682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31</a:t>
            </a:fld>
            <a:endParaRPr lang="uk-UA"/>
          </a:p>
        </p:txBody>
      </p:sp>
    </p:spTree>
    <p:extLst>
      <p:ext uri="{BB962C8B-B14F-4D97-AF65-F5344CB8AC3E}">
        <p14:creationId xmlns:p14="http://schemas.microsoft.com/office/powerpoint/2010/main" val="1168814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32</a:t>
            </a:fld>
            <a:endParaRPr lang="uk-UA"/>
          </a:p>
        </p:txBody>
      </p:sp>
    </p:spTree>
    <p:extLst>
      <p:ext uri="{BB962C8B-B14F-4D97-AF65-F5344CB8AC3E}">
        <p14:creationId xmlns:p14="http://schemas.microsoft.com/office/powerpoint/2010/main" val="123881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33</a:t>
            </a:fld>
            <a:endParaRPr lang="uk-UA"/>
          </a:p>
        </p:txBody>
      </p:sp>
    </p:spTree>
    <p:extLst>
      <p:ext uri="{BB962C8B-B14F-4D97-AF65-F5344CB8AC3E}">
        <p14:creationId xmlns:p14="http://schemas.microsoft.com/office/powerpoint/2010/main" val="984908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34</a:t>
            </a:fld>
            <a:endParaRPr lang="uk-UA"/>
          </a:p>
        </p:txBody>
      </p:sp>
    </p:spTree>
    <p:extLst>
      <p:ext uri="{BB962C8B-B14F-4D97-AF65-F5344CB8AC3E}">
        <p14:creationId xmlns:p14="http://schemas.microsoft.com/office/powerpoint/2010/main" val="548821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35</a:t>
            </a:fld>
            <a:endParaRPr lang="uk-UA"/>
          </a:p>
        </p:txBody>
      </p:sp>
    </p:spTree>
    <p:extLst>
      <p:ext uri="{BB962C8B-B14F-4D97-AF65-F5344CB8AC3E}">
        <p14:creationId xmlns:p14="http://schemas.microsoft.com/office/powerpoint/2010/main" val="562936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36</a:t>
            </a:fld>
            <a:endParaRPr lang="uk-UA"/>
          </a:p>
        </p:txBody>
      </p:sp>
    </p:spTree>
    <p:extLst>
      <p:ext uri="{BB962C8B-B14F-4D97-AF65-F5344CB8AC3E}">
        <p14:creationId xmlns:p14="http://schemas.microsoft.com/office/powerpoint/2010/main" val="161027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37</a:t>
            </a:fld>
            <a:endParaRPr lang="uk-UA"/>
          </a:p>
        </p:txBody>
      </p:sp>
    </p:spTree>
    <p:extLst>
      <p:ext uri="{BB962C8B-B14F-4D97-AF65-F5344CB8AC3E}">
        <p14:creationId xmlns:p14="http://schemas.microsoft.com/office/powerpoint/2010/main" val="1281005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38</a:t>
            </a:fld>
            <a:endParaRPr lang="uk-UA"/>
          </a:p>
        </p:txBody>
      </p:sp>
    </p:spTree>
    <p:extLst>
      <p:ext uri="{BB962C8B-B14F-4D97-AF65-F5344CB8AC3E}">
        <p14:creationId xmlns:p14="http://schemas.microsoft.com/office/powerpoint/2010/main" val="1329877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39</a:t>
            </a:fld>
            <a:endParaRPr lang="uk-UA"/>
          </a:p>
        </p:txBody>
      </p:sp>
    </p:spTree>
    <p:extLst>
      <p:ext uri="{BB962C8B-B14F-4D97-AF65-F5344CB8AC3E}">
        <p14:creationId xmlns:p14="http://schemas.microsoft.com/office/powerpoint/2010/main" val="236739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a:t>
            </a:fld>
            <a:endParaRPr lang="uk-UA"/>
          </a:p>
        </p:txBody>
      </p:sp>
    </p:spTree>
    <p:extLst>
      <p:ext uri="{BB962C8B-B14F-4D97-AF65-F5344CB8AC3E}">
        <p14:creationId xmlns:p14="http://schemas.microsoft.com/office/powerpoint/2010/main" val="2031748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40</a:t>
            </a:fld>
            <a:endParaRPr lang="uk-UA"/>
          </a:p>
        </p:txBody>
      </p:sp>
    </p:spTree>
    <p:extLst>
      <p:ext uri="{BB962C8B-B14F-4D97-AF65-F5344CB8AC3E}">
        <p14:creationId xmlns:p14="http://schemas.microsoft.com/office/powerpoint/2010/main" val="1739482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41</a:t>
            </a:fld>
            <a:endParaRPr lang="uk-UA"/>
          </a:p>
        </p:txBody>
      </p:sp>
    </p:spTree>
    <p:extLst>
      <p:ext uri="{BB962C8B-B14F-4D97-AF65-F5344CB8AC3E}">
        <p14:creationId xmlns:p14="http://schemas.microsoft.com/office/powerpoint/2010/main" val="1785776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42</a:t>
            </a:fld>
            <a:endParaRPr lang="uk-UA"/>
          </a:p>
        </p:txBody>
      </p:sp>
    </p:spTree>
    <p:extLst>
      <p:ext uri="{BB962C8B-B14F-4D97-AF65-F5344CB8AC3E}">
        <p14:creationId xmlns:p14="http://schemas.microsoft.com/office/powerpoint/2010/main" val="315445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43</a:t>
            </a:fld>
            <a:endParaRPr lang="uk-UA"/>
          </a:p>
        </p:txBody>
      </p:sp>
    </p:spTree>
    <p:extLst>
      <p:ext uri="{BB962C8B-B14F-4D97-AF65-F5344CB8AC3E}">
        <p14:creationId xmlns:p14="http://schemas.microsoft.com/office/powerpoint/2010/main" val="1703768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44</a:t>
            </a:fld>
            <a:endParaRPr lang="uk-UA"/>
          </a:p>
        </p:txBody>
      </p:sp>
    </p:spTree>
    <p:extLst>
      <p:ext uri="{BB962C8B-B14F-4D97-AF65-F5344CB8AC3E}">
        <p14:creationId xmlns:p14="http://schemas.microsoft.com/office/powerpoint/2010/main" val="689810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45</a:t>
            </a:fld>
            <a:endParaRPr lang="uk-UA"/>
          </a:p>
        </p:txBody>
      </p:sp>
    </p:spTree>
    <p:extLst>
      <p:ext uri="{BB962C8B-B14F-4D97-AF65-F5344CB8AC3E}">
        <p14:creationId xmlns:p14="http://schemas.microsoft.com/office/powerpoint/2010/main" val="1523758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46</a:t>
            </a:fld>
            <a:endParaRPr lang="uk-UA"/>
          </a:p>
        </p:txBody>
      </p:sp>
    </p:spTree>
    <p:extLst>
      <p:ext uri="{BB962C8B-B14F-4D97-AF65-F5344CB8AC3E}">
        <p14:creationId xmlns:p14="http://schemas.microsoft.com/office/powerpoint/2010/main" val="1069694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47</a:t>
            </a:fld>
            <a:endParaRPr lang="uk-UA"/>
          </a:p>
        </p:txBody>
      </p:sp>
    </p:spTree>
    <p:extLst>
      <p:ext uri="{BB962C8B-B14F-4D97-AF65-F5344CB8AC3E}">
        <p14:creationId xmlns:p14="http://schemas.microsoft.com/office/powerpoint/2010/main" val="1773314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48</a:t>
            </a:fld>
            <a:endParaRPr lang="uk-UA"/>
          </a:p>
        </p:txBody>
      </p:sp>
    </p:spTree>
    <p:extLst>
      <p:ext uri="{BB962C8B-B14F-4D97-AF65-F5344CB8AC3E}">
        <p14:creationId xmlns:p14="http://schemas.microsoft.com/office/powerpoint/2010/main" val="1322193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49</a:t>
            </a:fld>
            <a:endParaRPr lang="uk-UA"/>
          </a:p>
        </p:txBody>
      </p:sp>
    </p:spTree>
    <p:extLst>
      <p:ext uri="{BB962C8B-B14F-4D97-AF65-F5344CB8AC3E}">
        <p14:creationId xmlns:p14="http://schemas.microsoft.com/office/powerpoint/2010/main" val="209906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a:t>
            </a:fld>
            <a:endParaRPr lang="uk-UA"/>
          </a:p>
        </p:txBody>
      </p:sp>
    </p:spTree>
    <p:extLst>
      <p:ext uri="{BB962C8B-B14F-4D97-AF65-F5344CB8AC3E}">
        <p14:creationId xmlns:p14="http://schemas.microsoft.com/office/powerpoint/2010/main" val="467736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50</a:t>
            </a:fld>
            <a:endParaRPr lang="uk-UA"/>
          </a:p>
        </p:txBody>
      </p:sp>
    </p:spTree>
    <p:extLst>
      <p:ext uri="{BB962C8B-B14F-4D97-AF65-F5344CB8AC3E}">
        <p14:creationId xmlns:p14="http://schemas.microsoft.com/office/powerpoint/2010/main" val="53075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51</a:t>
            </a:fld>
            <a:endParaRPr lang="uk-UA"/>
          </a:p>
        </p:txBody>
      </p:sp>
    </p:spTree>
    <p:extLst>
      <p:ext uri="{BB962C8B-B14F-4D97-AF65-F5344CB8AC3E}">
        <p14:creationId xmlns:p14="http://schemas.microsoft.com/office/powerpoint/2010/main" val="837610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52</a:t>
            </a:fld>
            <a:endParaRPr lang="uk-UA"/>
          </a:p>
        </p:txBody>
      </p:sp>
    </p:spTree>
    <p:extLst>
      <p:ext uri="{BB962C8B-B14F-4D97-AF65-F5344CB8AC3E}">
        <p14:creationId xmlns:p14="http://schemas.microsoft.com/office/powerpoint/2010/main" val="956115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53</a:t>
            </a:fld>
            <a:endParaRPr lang="uk-UA"/>
          </a:p>
        </p:txBody>
      </p:sp>
    </p:spTree>
    <p:extLst>
      <p:ext uri="{BB962C8B-B14F-4D97-AF65-F5344CB8AC3E}">
        <p14:creationId xmlns:p14="http://schemas.microsoft.com/office/powerpoint/2010/main" val="1419994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54</a:t>
            </a:fld>
            <a:endParaRPr lang="uk-UA"/>
          </a:p>
        </p:txBody>
      </p:sp>
    </p:spTree>
    <p:extLst>
      <p:ext uri="{BB962C8B-B14F-4D97-AF65-F5344CB8AC3E}">
        <p14:creationId xmlns:p14="http://schemas.microsoft.com/office/powerpoint/2010/main" val="1555271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55</a:t>
            </a:fld>
            <a:endParaRPr lang="uk-UA"/>
          </a:p>
        </p:txBody>
      </p:sp>
    </p:spTree>
    <p:extLst>
      <p:ext uri="{BB962C8B-B14F-4D97-AF65-F5344CB8AC3E}">
        <p14:creationId xmlns:p14="http://schemas.microsoft.com/office/powerpoint/2010/main" val="1403817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56</a:t>
            </a:fld>
            <a:endParaRPr lang="uk-UA"/>
          </a:p>
        </p:txBody>
      </p:sp>
    </p:spTree>
    <p:extLst>
      <p:ext uri="{BB962C8B-B14F-4D97-AF65-F5344CB8AC3E}">
        <p14:creationId xmlns:p14="http://schemas.microsoft.com/office/powerpoint/2010/main" val="240919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57</a:t>
            </a:fld>
            <a:endParaRPr lang="uk-UA"/>
          </a:p>
        </p:txBody>
      </p:sp>
    </p:spTree>
    <p:extLst>
      <p:ext uri="{BB962C8B-B14F-4D97-AF65-F5344CB8AC3E}">
        <p14:creationId xmlns:p14="http://schemas.microsoft.com/office/powerpoint/2010/main" val="1243746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58</a:t>
            </a:fld>
            <a:endParaRPr lang="uk-UA"/>
          </a:p>
        </p:txBody>
      </p:sp>
    </p:spTree>
    <p:extLst>
      <p:ext uri="{BB962C8B-B14F-4D97-AF65-F5344CB8AC3E}">
        <p14:creationId xmlns:p14="http://schemas.microsoft.com/office/powerpoint/2010/main" val="1366800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59</a:t>
            </a:fld>
            <a:endParaRPr lang="uk-UA"/>
          </a:p>
        </p:txBody>
      </p:sp>
    </p:spTree>
    <p:extLst>
      <p:ext uri="{BB962C8B-B14F-4D97-AF65-F5344CB8AC3E}">
        <p14:creationId xmlns:p14="http://schemas.microsoft.com/office/powerpoint/2010/main" val="158762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a:t>
            </a:fld>
            <a:endParaRPr lang="uk-UA"/>
          </a:p>
        </p:txBody>
      </p:sp>
    </p:spTree>
    <p:extLst>
      <p:ext uri="{BB962C8B-B14F-4D97-AF65-F5344CB8AC3E}">
        <p14:creationId xmlns:p14="http://schemas.microsoft.com/office/powerpoint/2010/main" val="1461493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60</a:t>
            </a:fld>
            <a:endParaRPr lang="uk-UA"/>
          </a:p>
        </p:txBody>
      </p:sp>
    </p:spTree>
    <p:extLst>
      <p:ext uri="{BB962C8B-B14F-4D97-AF65-F5344CB8AC3E}">
        <p14:creationId xmlns:p14="http://schemas.microsoft.com/office/powerpoint/2010/main" val="597628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61</a:t>
            </a:fld>
            <a:endParaRPr lang="uk-UA"/>
          </a:p>
        </p:txBody>
      </p:sp>
    </p:spTree>
    <p:extLst>
      <p:ext uri="{BB962C8B-B14F-4D97-AF65-F5344CB8AC3E}">
        <p14:creationId xmlns:p14="http://schemas.microsoft.com/office/powerpoint/2010/main" val="371924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62</a:t>
            </a:fld>
            <a:endParaRPr lang="uk-UA"/>
          </a:p>
        </p:txBody>
      </p:sp>
    </p:spTree>
    <p:extLst>
      <p:ext uri="{BB962C8B-B14F-4D97-AF65-F5344CB8AC3E}">
        <p14:creationId xmlns:p14="http://schemas.microsoft.com/office/powerpoint/2010/main" val="1923832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63</a:t>
            </a:fld>
            <a:endParaRPr lang="uk-UA"/>
          </a:p>
        </p:txBody>
      </p:sp>
    </p:spTree>
    <p:extLst>
      <p:ext uri="{BB962C8B-B14F-4D97-AF65-F5344CB8AC3E}">
        <p14:creationId xmlns:p14="http://schemas.microsoft.com/office/powerpoint/2010/main" val="5012007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64</a:t>
            </a:fld>
            <a:endParaRPr lang="uk-UA"/>
          </a:p>
        </p:txBody>
      </p:sp>
    </p:spTree>
    <p:extLst>
      <p:ext uri="{BB962C8B-B14F-4D97-AF65-F5344CB8AC3E}">
        <p14:creationId xmlns:p14="http://schemas.microsoft.com/office/powerpoint/2010/main" val="275418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65</a:t>
            </a:fld>
            <a:endParaRPr lang="uk-UA"/>
          </a:p>
        </p:txBody>
      </p:sp>
    </p:spTree>
    <p:extLst>
      <p:ext uri="{BB962C8B-B14F-4D97-AF65-F5344CB8AC3E}">
        <p14:creationId xmlns:p14="http://schemas.microsoft.com/office/powerpoint/2010/main" val="1043232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66</a:t>
            </a:fld>
            <a:endParaRPr lang="uk-UA"/>
          </a:p>
        </p:txBody>
      </p:sp>
    </p:spTree>
    <p:extLst>
      <p:ext uri="{BB962C8B-B14F-4D97-AF65-F5344CB8AC3E}">
        <p14:creationId xmlns:p14="http://schemas.microsoft.com/office/powerpoint/2010/main" val="13210402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67</a:t>
            </a:fld>
            <a:endParaRPr lang="uk-UA"/>
          </a:p>
        </p:txBody>
      </p:sp>
    </p:spTree>
    <p:extLst>
      <p:ext uri="{BB962C8B-B14F-4D97-AF65-F5344CB8AC3E}">
        <p14:creationId xmlns:p14="http://schemas.microsoft.com/office/powerpoint/2010/main" val="5472272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68</a:t>
            </a:fld>
            <a:endParaRPr lang="uk-UA"/>
          </a:p>
        </p:txBody>
      </p:sp>
    </p:spTree>
    <p:extLst>
      <p:ext uri="{BB962C8B-B14F-4D97-AF65-F5344CB8AC3E}">
        <p14:creationId xmlns:p14="http://schemas.microsoft.com/office/powerpoint/2010/main" val="1163429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69</a:t>
            </a:fld>
            <a:endParaRPr lang="uk-UA"/>
          </a:p>
        </p:txBody>
      </p:sp>
    </p:spTree>
    <p:extLst>
      <p:ext uri="{BB962C8B-B14F-4D97-AF65-F5344CB8AC3E}">
        <p14:creationId xmlns:p14="http://schemas.microsoft.com/office/powerpoint/2010/main" val="97613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7</a:t>
            </a:fld>
            <a:endParaRPr lang="uk-UA"/>
          </a:p>
        </p:txBody>
      </p:sp>
    </p:spTree>
    <p:extLst>
      <p:ext uri="{BB962C8B-B14F-4D97-AF65-F5344CB8AC3E}">
        <p14:creationId xmlns:p14="http://schemas.microsoft.com/office/powerpoint/2010/main" val="39935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8</a:t>
            </a:fld>
            <a:endParaRPr lang="uk-UA"/>
          </a:p>
        </p:txBody>
      </p:sp>
    </p:spTree>
    <p:extLst>
      <p:ext uri="{BB962C8B-B14F-4D97-AF65-F5344CB8AC3E}">
        <p14:creationId xmlns:p14="http://schemas.microsoft.com/office/powerpoint/2010/main" val="99693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uk-UA" smtClean="0"/>
              <a:t>9</a:t>
            </a:fld>
            <a:endParaRPr lang="uk-UA"/>
          </a:p>
        </p:txBody>
      </p:sp>
    </p:spTree>
    <p:extLst>
      <p:ext uri="{BB962C8B-B14F-4D97-AF65-F5344CB8AC3E}">
        <p14:creationId xmlns:p14="http://schemas.microsoft.com/office/powerpoint/2010/main" val="178819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EA0250C8-FCA2-A54E-9848-575887D9C7D3}" type="datetime1">
              <a:rPr lang="en-US" smtClean="0"/>
              <a:t>11/15/17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277D2FCC-3020-8943-9EDF-0ED6EDCC9BCE}" type="datetime1">
              <a:rPr lang="en-US" smtClean="0"/>
              <a:t>11/15/17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75B35062-99A8-904D-853E-B80B09F057DA}" type="datetime1">
              <a:rPr lang="en-US" smtClean="0"/>
              <a:t>11/15/17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1930EE94-C400-F240-962A-85A3D5BAD8B4}" type="datetime1">
              <a:rPr lang="en-US" smtClean="0"/>
              <a:t>11/15/17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CD900423-DEE6-714B-8BBD-0FF191BE17A8}" type="datetime1">
              <a:rPr lang="en-US" smtClean="0"/>
              <a:t>11/15/17</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F16D7671-113C-4347-A6E9-2FEBD6295057}" type="datetime1">
              <a:rPr lang="en-US" smtClean="0"/>
              <a:t>11/15/17</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A15077B5-6933-2948-AF11-B8165E5E65B2}" type="datetime1">
              <a:rPr lang="en-US" smtClean="0"/>
              <a:t>11/15/17</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1C71754E-84C8-6F47-8083-306460DF7EDA}" type="datetime1">
              <a:rPr lang="en-US" smtClean="0"/>
              <a:t>11/15/17</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ACBF0789-44EC-354B-8471-25CEA75030E4}" type="datetime1">
              <a:rPr lang="en-US" smtClean="0"/>
              <a:t>11/15/17</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B6C893BD-6742-BE47-B88E-F130D5AB3C97}" type="datetime1">
              <a:rPr lang="en-US" smtClean="0"/>
              <a:t>11/15/17</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ECE9A91E-0C8C-CE49-9740-23878453F35D}" type="datetime1">
              <a:rPr lang="en-US" smtClean="0"/>
              <a:t>11/15/17</a:t>
            </a:fld>
            <a:endParaRPr lang="en-US" dirty="0"/>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0.png"/><Relationship Id="rId9" Type="http://schemas.openxmlformats.org/officeDocument/2006/relationships/image" Target="../media/image11.jpg"/><Relationship Id="rId10"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51.xml"/><Relationship Id="rId7" Type="http://schemas.openxmlformats.org/officeDocument/2006/relationships/image" Target="../media/image46.jpe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jpeg"/><Relationship Id="rId11" Type="http://schemas.openxmlformats.org/officeDocument/2006/relationships/image" Target="../media/image50.jpeg"/><Relationship Id="rId1" Type="http://schemas.microsoft.com/office/2007/relationships/media" Target="../media/media1.mp4"/><Relationship Id="rId2" Type="http://schemas.openxmlformats.org/officeDocument/2006/relationships/video" Target="../media/media1.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3.xml"/><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microsoft.com/office/2007/relationships/media" Target="../media/media3.mp4"/><Relationship Id="rId2" Type="http://schemas.openxmlformats.org/officeDocument/2006/relationships/video" Target="../media/media3.mp4"/></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ln>
            <a:noFill/>
          </a:ln>
        </p:spPr>
        <p:txBody>
          <a:bodyPr/>
          <a:lstStyle/>
          <a:p>
            <a:r>
              <a:rPr lang="en-US" spc="0" dirty="0" smtClean="0"/>
              <a:t>Neural Age</a:t>
            </a:r>
            <a:endParaRPr lang="en-US" b="1"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3"/>
          <p:cNvSpPr>
            <a:spLocks noGrp="1"/>
          </p:cNvSpPr>
          <p:nvPr>
            <p:ph type="subTitle" idx="1"/>
          </p:nvPr>
        </p:nvSpPr>
        <p:spPr/>
        <p:txBody>
          <a:bodyPr/>
          <a:lstStyle/>
          <a:p>
            <a:r>
              <a:rPr lang="it-IT" dirty="0" smtClean="0"/>
              <a:t>John A Drakopoulos</a:t>
            </a:r>
            <a:endParaRPr lang="it-IT"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dirty="0" smtClean="0"/>
              <a:t>Chapter 2.</a:t>
            </a:r>
            <a:endParaRPr lang="en-US" dirty="0"/>
          </a:p>
        </p:txBody>
      </p:sp>
      <p:sp>
        <p:nvSpPr>
          <p:cNvPr id="3" name="Text Placeholder 2"/>
          <p:cNvSpPr>
            <a:spLocks noGrp="1"/>
          </p:cNvSpPr>
          <p:nvPr>
            <p:ph type="body" idx="1"/>
          </p:nvPr>
        </p:nvSpPr>
        <p:spPr/>
        <p:txBody>
          <a:bodyPr/>
          <a:lstStyle/>
          <a:p>
            <a:r>
              <a:rPr lang="en-US" smtClean="0"/>
              <a:t>The epidemic of constructivism</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10</a:t>
            </a:fld>
            <a:endParaRPr lang="uk-UA"/>
          </a:p>
        </p:txBody>
      </p:sp>
    </p:spTree>
    <p:extLst>
      <p:ext uri="{BB962C8B-B14F-4D97-AF65-F5344CB8AC3E}">
        <p14:creationId xmlns:p14="http://schemas.microsoft.com/office/powerpoint/2010/main" val="82655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10" name="Rectangle 9"/>
          <p:cNvSpPr/>
          <p:nvPr/>
        </p:nvSpPr>
        <p:spPr>
          <a:xfrm>
            <a:off x="452524" y="1200090"/>
            <a:ext cx="7978874" cy="3477875"/>
          </a:xfrm>
          <a:prstGeom prst="rect">
            <a:avLst/>
          </a:prstGeom>
        </p:spPr>
        <p:txBody>
          <a:bodyPr wrap="square">
            <a:spAutoFit/>
          </a:bodyPr>
          <a:lstStyle/>
          <a:p>
            <a:r>
              <a:rPr lang="en-US" sz="2000" dirty="0" smtClean="0">
                <a:solidFill>
                  <a:srgbClr val="00B0F0"/>
                </a:solidFill>
              </a:rPr>
              <a:t>Constructivism </a:t>
            </a:r>
            <a:r>
              <a:rPr lang="en-US" sz="2000" dirty="0">
                <a:solidFill>
                  <a:srgbClr val="00B0F0"/>
                </a:solidFill>
              </a:rPr>
              <a:t>is essentially a rejection of </a:t>
            </a:r>
            <a:r>
              <a:rPr lang="en-US" sz="2000" dirty="0" smtClean="0">
                <a:solidFill>
                  <a:srgbClr val="00B0F0"/>
                </a:solidFill>
              </a:rPr>
              <a:t>autonomy</a:t>
            </a:r>
            <a:endParaRPr lang="en-US" sz="2000" dirty="0" smtClean="0"/>
          </a:p>
          <a:p>
            <a:pPr marL="342900" indent="-342900">
              <a:buFont typeface="Arial" charset="0"/>
              <a:buChar char="•"/>
            </a:pPr>
            <a:r>
              <a:rPr lang="en-US" sz="2000" dirty="0" smtClean="0"/>
              <a:t>As </a:t>
            </a:r>
            <a:r>
              <a:rPr lang="en-US" sz="2000" dirty="0"/>
              <a:t>an artistic and architectural philosophy, it originated in Russia circa 1913 and it was a rejection of autonomous art. </a:t>
            </a:r>
            <a:endParaRPr lang="en-US" sz="2000" dirty="0" smtClean="0"/>
          </a:p>
          <a:p>
            <a:pPr marL="342900" indent="-342900">
              <a:buFont typeface="Arial" charset="0"/>
              <a:buChar char="•"/>
            </a:pPr>
            <a:r>
              <a:rPr lang="en-US" sz="2000" dirty="0" smtClean="0"/>
              <a:t>In </a:t>
            </a:r>
            <a:r>
              <a:rPr lang="en-US" sz="2000" dirty="0"/>
              <a:t>science and engineering, constructivism postulates the existence or </a:t>
            </a:r>
            <a:r>
              <a:rPr lang="en-US" sz="2000" dirty="0" smtClean="0"/>
              <a:t>necessity </a:t>
            </a:r>
            <a:r>
              <a:rPr lang="en-US" sz="2000" dirty="0"/>
              <a:t>of creators (usually scientists or engineers</a:t>
            </a:r>
            <a:r>
              <a:rPr lang="en-US" sz="2000" dirty="0" smtClean="0"/>
              <a:t>).</a:t>
            </a:r>
          </a:p>
          <a:p>
            <a:pPr marL="342900" indent="-342900">
              <a:buFont typeface="Arial" charset="0"/>
              <a:buChar char="•"/>
            </a:pPr>
            <a:r>
              <a:rPr lang="en-US" sz="2000" dirty="0" smtClean="0"/>
              <a:t>Constructivism </a:t>
            </a:r>
            <a:r>
              <a:rPr lang="en-US" sz="2000" dirty="0"/>
              <a:t>has been </a:t>
            </a:r>
            <a:r>
              <a:rPr lang="en-US" sz="2000" dirty="0" smtClean="0"/>
              <a:t>omnipresent </a:t>
            </a:r>
            <a:r>
              <a:rPr lang="en-US" sz="2000" dirty="0"/>
              <a:t>in engineering, its success primarily based on human ingenuity. </a:t>
            </a:r>
            <a:endParaRPr lang="en-US" sz="2000" dirty="0" smtClean="0"/>
          </a:p>
          <a:p>
            <a:pPr marL="342900" indent="-342900">
              <a:buFont typeface="Arial" charset="0"/>
              <a:buChar char="•"/>
            </a:pPr>
            <a:r>
              <a:rPr lang="en-US" sz="2000" dirty="0" smtClean="0">
                <a:solidFill>
                  <a:srgbClr val="FFD8D8"/>
                </a:solidFill>
              </a:rPr>
              <a:t>Inevitably, the output of a constructivist process is limited by the ability of its postulated agents.</a:t>
            </a:r>
          </a:p>
          <a:p>
            <a:pPr marL="342900" indent="-342900">
              <a:buFont typeface="Arial" charset="0"/>
              <a:buChar char="•"/>
            </a:pPr>
            <a:r>
              <a:rPr lang="en-US" sz="2000" dirty="0" smtClean="0">
                <a:solidFill>
                  <a:srgbClr val="FFD8D8"/>
                </a:solidFill>
              </a:rPr>
              <a:t>There are limitations to human intellect as there are limitations to any computing entity.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397" y="1200090"/>
            <a:ext cx="3228975" cy="3152775"/>
          </a:xfrm>
          <a:prstGeom prst="rect">
            <a:avLst/>
          </a:prstGeom>
        </p:spPr>
      </p:pic>
      <p:sp>
        <p:nvSpPr>
          <p:cNvPr id="9" name="Rectangle 8"/>
          <p:cNvSpPr/>
          <p:nvPr/>
        </p:nvSpPr>
        <p:spPr>
          <a:xfrm>
            <a:off x="452524" y="4596991"/>
            <a:ext cx="11204489" cy="1323439"/>
          </a:xfrm>
          <a:prstGeom prst="rect">
            <a:avLst/>
          </a:prstGeom>
        </p:spPr>
        <p:txBody>
          <a:bodyPr wrap="square">
            <a:spAutoFit/>
          </a:bodyPr>
          <a:lstStyle/>
          <a:p>
            <a:r>
              <a:rPr lang="en-US" sz="2000" dirty="0" smtClean="0">
                <a:solidFill>
                  <a:srgbClr val="00B0F0"/>
                </a:solidFill>
              </a:rPr>
              <a:t>Computer Science/Software Engineering</a:t>
            </a:r>
            <a:endParaRPr lang="en-US" sz="2000" dirty="0" smtClean="0"/>
          </a:p>
          <a:p>
            <a:pPr marL="342900" indent="-342900">
              <a:buFont typeface="Arial" charset="0"/>
              <a:buChar char="•"/>
            </a:pPr>
            <a:r>
              <a:rPr lang="en-US" sz="2000" dirty="0" smtClean="0"/>
              <a:t>Has taken constructivism to </a:t>
            </a:r>
            <a:r>
              <a:rPr lang="en-US" sz="2000" dirty="0"/>
              <a:t>a new extreme that </a:t>
            </a:r>
            <a:r>
              <a:rPr lang="en-US" sz="2000" dirty="0" smtClean="0"/>
              <a:t>defies the </a:t>
            </a:r>
            <a:r>
              <a:rPr lang="en-US" sz="2000" dirty="0"/>
              <a:t>existence of such limitations</a:t>
            </a:r>
            <a:r>
              <a:rPr lang="en-US" sz="2000" dirty="0" smtClean="0"/>
              <a:t>.</a:t>
            </a:r>
          </a:p>
          <a:p>
            <a:endParaRPr lang="en-US" sz="2000" dirty="0" smtClean="0"/>
          </a:p>
          <a:p>
            <a:r>
              <a:rPr lang="en-US" sz="2000" dirty="0" smtClean="0"/>
              <a:t>Let </a:t>
            </a:r>
            <a:r>
              <a:rPr lang="en-US" sz="2000" dirty="0"/>
              <a:t>us examine this condition in more detail</a:t>
            </a:r>
            <a:r>
              <a:rPr lang="en-US" sz="2000" dirty="0" smtClean="0"/>
              <a:t>.</a:t>
            </a:r>
            <a:endParaRPr lang="en-US" sz="2000" dirty="0"/>
          </a:p>
        </p:txBody>
      </p:sp>
      <p:sp>
        <p:nvSpPr>
          <p:cNvPr id="3" name="Slide Number Placeholder 2"/>
          <p:cNvSpPr>
            <a:spLocks noGrp="1"/>
          </p:cNvSpPr>
          <p:nvPr>
            <p:ph type="sldNum" sz="quarter" idx="12"/>
          </p:nvPr>
        </p:nvSpPr>
        <p:spPr/>
        <p:txBody>
          <a:bodyPr/>
          <a:lstStyle/>
          <a:p>
            <a:fld id="{2A013F82-EE5E-44EE-A61D-E31C6657F26F}" type="slidenum">
              <a:rPr lang="uk-UA" smtClean="0"/>
              <a:t>11</a:t>
            </a:fld>
            <a:endParaRPr lang="uk-UA"/>
          </a:p>
        </p:txBody>
      </p:sp>
    </p:spTree>
    <p:extLst>
      <p:ext uri="{BB962C8B-B14F-4D97-AF65-F5344CB8AC3E}">
        <p14:creationId xmlns:p14="http://schemas.microsoft.com/office/powerpoint/2010/main" val="2678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Modern operating </a:t>
            </a:r>
            <a:r>
              <a:rPr lang="en-US" sz="2000" dirty="0">
                <a:solidFill>
                  <a:srgbClr val="00B0F0"/>
                </a:solidFill>
              </a:rPr>
              <a:t>systems contain </a:t>
            </a:r>
            <a:r>
              <a:rPr lang="en-US" sz="2000" dirty="0" smtClean="0">
                <a:solidFill>
                  <a:srgbClr val="00B0F0"/>
                </a:solidFill>
              </a:rPr>
              <a:t>50 million </a:t>
            </a:r>
            <a:r>
              <a:rPr lang="en-US" sz="2000" dirty="0">
                <a:solidFill>
                  <a:srgbClr val="00B0F0"/>
                </a:solidFill>
              </a:rPr>
              <a:t>lines of source </a:t>
            </a:r>
            <a:r>
              <a:rPr lang="en-US" sz="2000" dirty="0" smtClean="0">
                <a:solidFill>
                  <a:srgbClr val="00B0F0"/>
                </a:solidFill>
              </a:rPr>
              <a:t>code or more</a:t>
            </a:r>
          </a:p>
          <a:p>
            <a:pPr marL="342900" indent="-342900">
              <a:buFont typeface="Arial" charset="0"/>
              <a:buChar char="•"/>
            </a:pPr>
            <a:r>
              <a:rPr lang="en-US" sz="2000" dirty="0" smtClean="0"/>
              <a:t>An engineer who produces </a:t>
            </a:r>
            <a:r>
              <a:rPr lang="en-US" sz="2000" dirty="0" smtClean="0"/>
              <a:t>200 </a:t>
            </a:r>
            <a:r>
              <a:rPr lang="en-US" sz="2000" dirty="0" smtClean="0"/>
              <a:t>lines/day</a:t>
            </a:r>
            <a:r>
              <a:rPr lang="en-US" sz="2000" dirty="0"/>
              <a:t>, 5 </a:t>
            </a:r>
            <a:r>
              <a:rPr lang="en-US" sz="2000" dirty="0" smtClean="0"/>
              <a:t>days/week</a:t>
            </a:r>
            <a:r>
              <a:rPr lang="en-US" sz="2000" dirty="0"/>
              <a:t>, and 48 </a:t>
            </a:r>
            <a:r>
              <a:rPr lang="en-US" sz="2000" dirty="0" smtClean="0"/>
              <a:t>work weeks/year</a:t>
            </a:r>
            <a:r>
              <a:rPr lang="en-US" sz="2000" dirty="0"/>
              <a:t>, </a:t>
            </a:r>
            <a:r>
              <a:rPr lang="en-US" sz="2000" dirty="0" smtClean="0"/>
              <a:t>would need about </a:t>
            </a:r>
            <a:r>
              <a:rPr lang="en-US" sz="2000" dirty="0">
                <a:solidFill>
                  <a:srgbClr val="FFC000"/>
                </a:solidFill>
              </a:rPr>
              <a:t>1042</a:t>
            </a:r>
            <a:r>
              <a:rPr lang="en-US" sz="2000" dirty="0"/>
              <a:t> </a:t>
            </a:r>
            <a:r>
              <a:rPr lang="en-US" sz="2000" dirty="0" smtClean="0"/>
              <a:t>years to write the code.</a:t>
            </a:r>
            <a:endParaRPr lang="en-US" sz="2000" dirty="0" smtClean="0"/>
          </a:p>
          <a:p>
            <a:pPr marL="342900" indent="-342900">
              <a:buFont typeface="Arial" charset="0"/>
              <a:buChar char="•"/>
            </a:pPr>
            <a:r>
              <a:rPr lang="en-US" sz="2000" dirty="0" smtClean="0"/>
              <a:t>We need to add time for</a:t>
            </a:r>
          </a:p>
          <a:p>
            <a:pPr marL="800100" lvl="1" indent="-342900">
              <a:buFont typeface="Wingdings" charset="2"/>
              <a:buChar char="Ø"/>
            </a:pPr>
            <a:r>
              <a:rPr lang="en-US" sz="2000" dirty="0" smtClean="0"/>
              <a:t>Development testing and debugging</a:t>
            </a:r>
          </a:p>
          <a:p>
            <a:pPr marL="800100" lvl="1" indent="-342900">
              <a:buFont typeface="Wingdings" charset="2"/>
              <a:buChar char="Ø"/>
            </a:pPr>
            <a:r>
              <a:rPr lang="en-US" sz="2000" dirty="0"/>
              <a:t>Quality assurance</a:t>
            </a:r>
          </a:p>
          <a:p>
            <a:pPr marL="800100" lvl="1" indent="-342900">
              <a:buFont typeface="Wingdings" charset="2"/>
              <a:buChar char="Ø"/>
            </a:pPr>
            <a:r>
              <a:rPr lang="en-US" sz="2000" dirty="0" smtClean="0"/>
              <a:t>Performance analysis and monitoring</a:t>
            </a:r>
          </a:p>
          <a:p>
            <a:pPr marL="800100" lvl="1" indent="-342900">
              <a:buFont typeface="Wingdings" charset="2"/>
              <a:buChar char="Ø"/>
            </a:pPr>
            <a:r>
              <a:rPr lang="en-US" sz="2000" dirty="0" smtClean="0"/>
              <a:t>Communication </a:t>
            </a:r>
            <a:r>
              <a:rPr lang="en-US" sz="2000" dirty="0"/>
              <a:t>overhead and </a:t>
            </a:r>
            <a:r>
              <a:rPr lang="en-US" sz="2000" dirty="0" smtClean="0"/>
              <a:t>redundancy (if multiple engineers are involved in the project)</a:t>
            </a:r>
          </a:p>
          <a:p>
            <a:pPr marL="800100" lvl="1" indent="-342900">
              <a:buFont typeface="Wingdings" charset="2"/>
              <a:buChar char="Ø"/>
            </a:pPr>
            <a:r>
              <a:rPr lang="en-US" sz="2000" dirty="0" smtClean="0"/>
              <a:t>Code maintenance (if the project extends into many months or years)</a:t>
            </a:r>
          </a:p>
          <a:p>
            <a:pPr marL="800100" lvl="1" indent="-342900">
              <a:buFont typeface="Wingdings" charset="2"/>
              <a:buChar char="Ø"/>
            </a:pPr>
            <a:r>
              <a:rPr lang="en-US" sz="2000" dirty="0" smtClean="0"/>
              <a:t>Documentation</a:t>
            </a:r>
          </a:p>
          <a:p>
            <a:pPr marL="342900" indent="-342900">
              <a:buFont typeface="Arial" charset="0"/>
              <a:buChar char="•"/>
            </a:pPr>
            <a:r>
              <a:rPr lang="en-US" sz="2000" dirty="0" smtClean="0"/>
              <a:t>The total estimate is </a:t>
            </a:r>
            <a:r>
              <a:rPr lang="en-US" sz="2000" dirty="0" smtClean="0">
                <a:solidFill>
                  <a:srgbClr val="FFC000"/>
                </a:solidFill>
              </a:rPr>
              <a:t>multi-thousand </a:t>
            </a:r>
            <a:r>
              <a:rPr lang="en-US" sz="2000" dirty="0">
                <a:solidFill>
                  <a:srgbClr val="FFC000"/>
                </a:solidFill>
              </a:rPr>
              <a:t>person-years</a:t>
            </a:r>
            <a:r>
              <a:rPr lang="en-US" sz="2000" dirty="0"/>
              <a:t> to implement such large </a:t>
            </a:r>
            <a:r>
              <a:rPr lang="en-US" sz="2000" dirty="0" smtClean="0"/>
              <a:t>code.</a:t>
            </a:r>
          </a:p>
          <a:p>
            <a:pPr marL="342900" indent="-342900">
              <a:buFont typeface="Arial" charset="0"/>
              <a:buChar char="•"/>
            </a:pPr>
            <a:r>
              <a:rPr lang="en-US" sz="2000" dirty="0" smtClean="0"/>
              <a:t>If </a:t>
            </a:r>
            <a:r>
              <a:rPr lang="en-US" sz="2000" dirty="0"/>
              <a:t>such a project is to be </a:t>
            </a:r>
            <a:r>
              <a:rPr lang="en-US" sz="2000" dirty="0" smtClean="0"/>
              <a:t>designed/implemented </a:t>
            </a:r>
            <a:r>
              <a:rPr lang="en-US" sz="2000" dirty="0"/>
              <a:t>in the course of few years, thousands of employees are required</a:t>
            </a:r>
            <a:r>
              <a:rPr lang="en-US" sz="2000" dirty="0" smtClean="0"/>
              <a:t>.</a:t>
            </a:r>
          </a:p>
          <a:p>
            <a:r>
              <a:rPr lang="en-US" sz="2000" dirty="0" smtClean="0">
                <a:solidFill>
                  <a:srgbClr val="00B0F0"/>
                </a:solidFill>
              </a:rPr>
              <a:t>Raising questions</a:t>
            </a:r>
          </a:p>
          <a:p>
            <a:pPr marL="457200" indent="-457200">
              <a:buFont typeface="+mj-lt"/>
              <a:buAutoNum type="alphaUcPeriod"/>
            </a:pPr>
            <a:r>
              <a:rPr lang="en-US" sz="2000" dirty="0" smtClean="0"/>
              <a:t>Is software really that large? Does it have to be that large?</a:t>
            </a:r>
          </a:p>
          <a:p>
            <a:pPr marL="457200" indent="-457200">
              <a:buFont typeface="+mj-lt"/>
              <a:buAutoNum type="alphaUcPeriod"/>
            </a:pPr>
            <a:r>
              <a:rPr lang="en-US" sz="2000" dirty="0" smtClean="0"/>
              <a:t>Is it possible </a:t>
            </a:r>
            <a:r>
              <a:rPr lang="en-US" sz="2000" dirty="0"/>
              <a:t>for humans to engineer projects at such </a:t>
            </a:r>
            <a:r>
              <a:rPr lang="en-US" sz="2000" dirty="0" smtClean="0"/>
              <a:t>scale?</a:t>
            </a:r>
          </a:p>
        </p:txBody>
      </p:sp>
      <p:sp>
        <p:nvSpPr>
          <p:cNvPr id="2" name="Slide Number Placeholder 1"/>
          <p:cNvSpPr>
            <a:spLocks noGrp="1"/>
          </p:cNvSpPr>
          <p:nvPr>
            <p:ph type="sldNum" sz="quarter" idx="12"/>
          </p:nvPr>
        </p:nvSpPr>
        <p:spPr/>
        <p:txBody>
          <a:bodyPr/>
          <a:lstStyle/>
          <a:p>
            <a:fld id="{2A013F82-EE5E-44EE-A61D-E31C6657F26F}" type="slidenum">
              <a:rPr lang="uk-UA" smtClean="0"/>
              <a:t>12</a:t>
            </a:fld>
            <a:endParaRPr lang="uk-UA"/>
          </a:p>
        </p:txBody>
      </p:sp>
    </p:spTree>
    <p:extLst>
      <p:ext uri="{BB962C8B-B14F-4D97-AF65-F5344CB8AC3E}">
        <p14:creationId xmlns:p14="http://schemas.microsoft.com/office/powerpoint/2010/main" val="4974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9" name="Rectangle 8"/>
          <p:cNvSpPr/>
          <p:nvPr/>
        </p:nvSpPr>
        <p:spPr>
          <a:xfrm>
            <a:off x="6624725" y="1219071"/>
            <a:ext cx="5032288" cy="2862322"/>
          </a:xfrm>
          <a:prstGeom prst="rect">
            <a:avLst/>
          </a:prstGeom>
        </p:spPr>
        <p:txBody>
          <a:bodyPr wrap="square">
            <a:spAutoFit/>
          </a:bodyPr>
          <a:lstStyle/>
          <a:p>
            <a:r>
              <a:rPr lang="en-US" sz="2000" dirty="0" smtClean="0">
                <a:solidFill>
                  <a:srgbClr val="00B0F0"/>
                </a:solidFill>
              </a:rPr>
              <a:t>Constructivism does not scale</a:t>
            </a:r>
            <a:endParaRPr lang="en-US" sz="2000" dirty="0" smtClean="0"/>
          </a:p>
          <a:p>
            <a:pPr marL="342900" indent="-342900">
              <a:buFont typeface="Arial" charset="0"/>
              <a:buChar char="•"/>
            </a:pPr>
            <a:r>
              <a:rPr lang="en-US" sz="2000" dirty="0" smtClean="0"/>
              <a:t>When </a:t>
            </a:r>
            <a:r>
              <a:rPr lang="en-US" sz="2000" dirty="0"/>
              <a:t>thousands of engineers </a:t>
            </a:r>
            <a:r>
              <a:rPr lang="en-US" sz="2000" dirty="0" smtClean="0"/>
              <a:t>work </a:t>
            </a:r>
            <a:r>
              <a:rPr lang="en-US" sz="2000" dirty="0"/>
              <a:t>in a </a:t>
            </a:r>
            <a:r>
              <a:rPr lang="en-US" sz="2000" dirty="0" smtClean="0"/>
              <a:t>multi-million-line project, each engineer:</a:t>
            </a:r>
          </a:p>
          <a:p>
            <a:pPr marL="800100" lvl="1" indent="-342900">
              <a:buFont typeface="Wingdings" charset="2"/>
              <a:buChar char="Ø"/>
            </a:pPr>
            <a:r>
              <a:rPr lang="en-US" sz="2000" dirty="0" smtClean="0"/>
              <a:t>is </a:t>
            </a:r>
            <a:r>
              <a:rPr lang="en-US" sz="2000" dirty="0"/>
              <a:t>responsible for a tiny part </a:t>
            </a:r>
            <a:r>
              <a:rPr lang="en-US" sz="2000" dirty="0" smtClean="0"/>
              <a:t>of it</a:t>
            </a:r>
          </a:p>
          <a:p>
            <a:pPr marL="800100" lvl="1" indent="-342900">
              <a:buFont typeface="Wingdings" charset="2"/>
              <a:buChar char="Ø"/>
            </a:pPr>
            <a:r>
              <a:rPr lang="en-US" sz="2000" dirty="0" smtClean="0"/>
              <a:t>has </a:t>
            </a:r>
            <a:r>
              <a:rPr lang="en-US" sz="2000" dirty="0"/>
              <a:t>a </a:t>
            </a:r>
            <a:r>
              <a:rPr lang="en-US" sz="2000" dirty="0" smtClean="0"/>
              <a:t>limited </a:t>
            </a:r>
            <a:r>
              <a:rPr lang="en-US" sz="2000" dirty="0"/>
              <a:t>understanding and </a:t>
            </a:r>
            <a:r>
              <a:rPr lang="en-US" sz="2000" dirty="0" smtClean="0"/>
              <a:t>range</a:t>
            </a:r>
          </a:p>
          <a:p>
            <a:pPr marL="800100" lvl="1" indent="-342900">
              <a:buFont typeface="Wingdings" charset="2"/>
              <a:buChar char="Ø"/>
            </a:pPr>
            <a:r>
              <a:rPr lang="en-US" sz="2000" dirty="0">
                <a:solidFill>
                  <a:schemeClr val="accent3">
                    <a:lumMod val="60000"/>
                    <a:lumOff val="40000"/>
                  </a:schemeClr>
                </a:solidFill>
              </a:rPr>
              <a:t>c</a:t>
            </a:r>
            <a:r>
              <a:rPr lang="en-US" sz="2000" dirty="0" smtClean="0">
                <a:solidFill>
                  <a:schemeClr val="accent3">
                    <a:lumMod val="60000"/>
                    <a:lumOff val="40000"/>
                  </a:schemeClr>
                </a:solidFill>
              </a:rPr>
              <a:t>an only treat the vast </a:t>
            </a:r>
            <a:r>
              <a:rPr lang="en-US" sz="2000" dirty="0">
                <a:solidFill>
                  <a:schemeClr val="accent3">
                    <a:lumMod val="60000"/>
                    <a:lumOff val="40000"/>
                  </a:schemeClr>
                </a:solidFill>
              </a:rPr>
              <a:t>majority of the code </a:t>
            </a:r>
            <a:r>
              <a:rPr lang="en-US" sz="2000" dirty="0" smtClean="0">
                <a:solidFill>
                  <a:schemeClr val="accent3">
                    <a:lumMod val="60000"/>
                    <a:lumOff val="40000"/>
                  </a:schemeClr>
                </a:solidFill>
              </a:rPr>
              <a:t>as </a:t>
            </a:r>
            <a:r>
              <a:rPr lang="en-US" sz="2000" dirty="0">
                <a:solidFill>
                  <a:schemeClr val="accent3">
                    <a:lumMod val="60000"/>
                    <a:lumOff val="40000"/>
                  </a:schemeClr>
                </a:solidFill>
              </a:rPr>
              <a:t>a black </a:t>
            </a:r>
            <a:r>
              <a:rPr lang="en-US" sz="2000" dirty="0" smtClean="0">
                <a:solidFill>
                  <a:schemeClr val="accent3">
                    <a:lumMod val="60000"/>
                    <a:lumOff val="40000"/>
                  </a:schemeClr>
                </a:solidFill>
              </a:rPr>
              <a:t>box</a:t>
            </a:r>
          </a:p>
          <a:p>
            <a:pPr marL="800100" lvl="1" indent="-342900">
              <a:buFont typeface="Wingdings" charset="2"/>
              <a:buChar char="Ø"/>
            </a:pPr>
            <a:r>
              <a:rPr lang="en-US" sz="2000" dirty="0"/>
              <a:t>t</a:t>
            </a:r>
            <a:r>
              <a:rPr lang="en-US" sz="2000" dirty="0" smtClean="0"/>
              <a:t>he temporal </a:t>
            </a:r>
            <a:r>
              <a:rPr lang="en-US" sz="2000" dirty="0"/>
              <a:t>nature of employment </a:t>
            </a:r>
            <a:r>
              <a:rPr lang="en-US" sz="2000" dirty="0" smtClean="0"/>
              <a:t>aggravates </a:t>
            </a:r>
            <a:r>
              <a:rPr lang="en-US" sz="2000" dirty="0"/>
              <a:t>the </a:t>
            </a:r>
            <a:r>
              <a:rPr lang="en-US" sz="2000" dirty="0" smtClean="0"/>
              <a:t>problem</a:t>
            </a:r>
          </a:p>
        </p:txBody>
      </p:sp>
      <p:graphicFrame>
        <p:nvGraphicFramePr>
          <p:cNvPr id="16" name="Chart 15"/>
          <p:cNvGraphicFramePr>
            <a:graphicFrameLocks/>
          </p:cNvGraphicFramePr>
          <p:nvPr>
            <p:extLst>
              <p:ext uri="{D42A27DB-BD31-4B8C-83A1-F6EECF244321}">
                <p14:modId xmlns:p14="http://schemas.microsoft.com/office/powerpoint/2010/main" val="2065463574"/>
              </p:ext>
            </p:extLst>
          </p:nvPr>
        </p:nvGraphicFramePr>
        <p:xfrm>
          <a:off x="455612" y="838200"/>
          <a:ext cx="6019801" cy="57785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2A013F82-EE5E-44EE-A61D-E31C6657F26F}" type="slidenum">
              <a:rPr lang="uk-UA" smtClean="0"/>
              <a:t>13</a:t>
            </a:fld>
            <a:endParaRPr lang="uk-UA"/>
          </a:p>
        </p:txBody>
      </p:sp>
    </p:spTree>
    <p:extLst>
      <p:ext uri="{BB962C8B-B14F-4D97-AF65-F5344CB8AC3E}">
        <p14:creationId xmlns:p14="http://schemas.microsoft.com/office/powerpoint/2010/main" val="16874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Constructivism is a liability</a:t>
            </a:r>
          </a:p>
          <a:p>
            <a:pPr marL="342900" indent="-342900">
              <a:buFont typeface="Arial" charset="0"/>
              <a:buChar char="•"/>
            </a:pPr>
            <a:r>
              <a:rPr lang="en-US" sz="2000" i="1" dirty="0" smtClean="0">
                <a:solidFill>
                  <a:srgbClr val="00B0F0"/>
                </a:solidFill>
              </a:rPr>
              <a:t>Over-partitioned </a:t>
            </a:r>
            <a:r>
              <a:rPr lang="en-US" sz="2000" dirty="0" smtClean="0"/>
              <a:t>projects are projects that are </a:t>
            </a:r>
            <a:r>
              <a:rPr lang="en-US" sz="2000" dirty="0"/>
              <a:t>partitioned in as </a:t>
            </a:r>
            <a:r>
              <a:rPr lang="en-US" sz="2000" dirty="0" smtClean="0"/>
              <a:t>many parts</a:t>
            </a:r>
            <a:br>
              <a:rPr lang="en-US" sz="2000" dirty="0" smtClean="0"/>
            </a:br>
            <a:r>
              <a:rPr lang="en-US" sz="2000" dirty="0" smtClean="0"/>
              <a:t>as </a:t>
            </a:r>
            <a:r>
              <a:rPr lang="en-US" sz="2000" dirty="0"/>
              <a:t>to make comprehensive definitions and understanding </a:t>
            </a:r>
            <a:r>
              <a:rPr lang="en-US" sz="2000" dirty="0" smtClean="0"/>
              <a:t>impossible.</a:t>
            </a:r>
          </a:p>
          <a:p>
            <a:pPr marL="342900" indent="-342900">
              <a:buFont typeface="Arial" charset="0"/>
              <a:buChar char="•"/>
            </a:pPr>
            <a:r>
              <a:rPr lang="en-US" sz="2000" dirty="0">
                <a:solidFill>
                  <a:srgbClr val="FFC000"/>
                </a:solidFill>
              </a:rPr>
              <a:t>O</a:t>
            </a:r>
            <a:r>
              <a:rPr lang="en-US" sz="2000" dirty="0" smtClean="0">
                <a:solidFill>
                  <a:srgbClr val="FFC000"/>
                </a:solidFill>
              </a:rPr>
              <a:t>ver-partitioned projects are a liability.</a:t>
            </a:r>
            <a:r>
              <a:rPr lang="en-US" sz="2000" dirty="0" smtClean="0"/>
              <a:t> </a:t>
            </a:r>
          </a:p>
          <a:p>
            <a:pPr marL="800100" lvl="1" indent="-342900">
              <a:buFont typeface="Wingdings" charset="2"/>
              <a:buChar char="Ø"/>
            </a:pPr>
            <a:r>
              <a:rPr lang="en-US" sz="2000" dirty="0"/>
              <a:t>No one can: </a:t>
            </a:r>
            <a:endParaRPr lang="en-US" sz="2000" dirty="0" smtClean="0"/>
          </a:p>
          <a:p>
            <a:pPr marL="1257300" lvl="2" indent="-342900">
              <a:buFont typeface="Wingdings" charset="2"/>
              <a:buChar char="§"/>
            </a:pPr>
            <a:r>
              <a:rPr lang="en-US" sz="2000" dirty="0" smtClean="0"/>
              <a:t>have </a:t>
            </a:r>
            <a:r>
              <a:rPr lang="en-US" sz="2000" dirty="0"/>
              <a:t>a comprehensive view of the </a:t>
            </a:r>
            <a:r>
              <a:rPr lang="en-US" sz="2000" dirty="0" smtClean="0"/>
              <a:t>project.</a:t>
            </a:r>
          </a:p>
          <a:p>
            <a:pPr marL="1257300" lvl="2" indent="-342900">
              <a:buFont typeface="Wingdings" charset="2"/>
              <a:buChar char="§"/>
            </a:pPr>
            <a:r>
              <a:rPr lang="en-US" sz="2000" dirty="0" smtClean="0"/>
              <a:t>guarantee correct usage.</a:t>
            </a:r>
          </a:p>
          <a:p>
            <a:pPr marL="1257300" lvl="2" indent="-342900">
              <a:buFont typeface="Wingdings" charset="2"/>
              <a:buChar char="§"/>
            </a:pPr>
            <a:r>
              <a:rPr lang="en-US" sz="2000" dirty="0" smtClean="0"/>
              <a:t>identify all </a:t>
            </a:r>
            <a:r>
              <a:rPr lang="en-US" sz="2000" dirty="0"/>
              <a:t>the interactions </a:t>
            </a:r>
            <a:r>
              <a:rPr lang="en-US" sz="2000" dirty="0" smtClean="0"/>
              <a:t>in </a:t>
            </a:r>
            <a:r>
              <a:rPr lang="en-US" sz="2000" dirty="0"/>
              <a:t>the </a:t>
            </a:r>
            <a:r>
              <a:rPr lang="en-US" sz="2000" dirty="0" smtClean="0"/>
              <a:t>system.</a:t>
            </a:r>
          </a:p>
          <a:p>
            <a:pPr marL="1257300" lvl="2" indent="-342900">
              <a:buFont typeface="Wingdings" charset="2"/>
              <a:buChar char="§"/>
            </a:pPr>
            <a:r>
              <a:rPr lang="en-US" sz="2000" dirty="0" smtClean="0"/>
              <a:t>even </a:t>
            </a:r>
            <a:r>
              <a:rPr lang="en-US" sz="2000" dirty="0"/>
              <a:t>name all the </a:t>
            </a:r>
            <a:r>
              <a:rPr lang="en-US" sz="2000" dirty="0" smtClean="0"/>
              <a:t>components.</a:t>
            </a:r>
          </a:p>
          <a:p>
            <a:pPr marL="800100" lvl="1" indent="-342900">
              <a:buFont typeface="Wingdings" charset="2"/>
              <a:buChar char="Ø"/>
            </a:pPr>
            <a:r>
              <a:rPr lang="en-US" sz="2000" dirty="0"/>
              <a:t>C</a:t>
            </a:r>
            <a:r>
              <a:rPr lang="en-US" sz="2000" dirty="0" smtClean="0"/>
              <a:t>ode </a:t>
            </a:r>
            <a:r>
              <a:rPr lang="en-US" sz="2000" dirty="0" smtClean="0"/>
              <a:t>becomes an </a:t>
            </a:r>
            <a:r>
              <a:rPr lang="en-US" sz="2000" dirty="0"/>
              <a:t>enormous black box </a:t>
            </a:r>
            <a:r>
              <a:rPr lang="en-US" sz="2000" dirty="0" smtClean="0"/>
              <a:t>with unknown numbers </a:t>
            </a:r>
            <a:r>
              <a:rPr lang="en-US" sz="2000" dirty="0" smtClean="0"/>
              <a:t>of glitches </a:t>
            </a:r>
            <a:r>
              <a:rPr lang="en-US" sz="2000" dirty="0"/>
              <a:t>and </a:t>
            </a:r>
            <a:r>
              <a:rPr lang="en-US" sz="2000" dirty="0" smtClean="0"/>
              <a:t>vulnerabilities.</a:t>
            </a:r>
          </a:p>
          <a:p>
            <a:pPr marL="800100" lvl="1" indent="-342900">
              <a:buFont typeface="Wingdings" charset="2"/>
              <a:buChar char="Ø"/>
            </a:pPr>
            <a:r>
              <a:rPr lang="en-US" sz="2000" dirty="0"/>
              <a:t>T</a:t>
            </a:r>
            <a:r>
              <a:rPr lang="en-US" sz="2000" dirty="0" smtClean="0"/>
              <a:t>he </a:t>
            </a:r>
            <a:r>
              <a:rPr lang="en-US" sz="2000" dirty="0"/>
              <a:t>software industry </a:t>
            </a:r>
            <a:r>
              <a:rPr lang="en-US" sz="2000" dirty="0" smtClean="0"/>
              <a:t>constantly </a:t>
            </a:r>
            <a:r>
              <a:rPr lang="en-US" sz="2000" dirty="0"/>
              <a:t>patches up their code issuing regular </a:t>
            </a:r>
            <a:r>
              <a:rPr lang="en-US" sz="2000" dirty="0" smtClean="0"/>
              <a:t>or urgent updates.</a:t>
            </a:r>
            <a:br>
              <a:rPr lang="en-US" sz="2000" dirty="0" smtClean="0"/>
            </a:br>
            <a:r>
              <a:rPr lang="en-US" sz="2000" dirty="0" smtClean="0">
                <a:solidFill>
                  <a:schemeClr val="tx1">
                    <a:lumMod val="50000"/>
                  </a:schemeClr>
                </a:solidFill>
              </a:rPr>
              <a:t>(This is </a:t>
            </a:r>
            <a:r>
              <a:rPr lang="en-US" sz="2000" dirty="0">
                <a:solidFill>
                  <a:schemeClr val="tx1">
                    <a:lumMod val="50000"/>
                  </a:schemeClr>
                </a:solidFill>
              </a:rPr>
              <a:t>so common nowadays that it is no longer considered worth to be mentioned in the </a:t>
            </a:r>
            <a:r>
              <a:rPr lang="en-US" sz="2000" dirty="0" smtClean="0">
                <a:solidFill>
                  <a:schemeClr val="tx1">
                    <a:lumMod val="50000"/>
                  </a:schemeClr>
                </a:solidFill>
              </a:rPr>
              <a:t>news.)</a:t>
            </a:r>
          </a:p>
          <a:p>
            <a:pPr marL="800100" lvl="1" indent="-342900">
              <a:buFont typeface="Wingdings" charset="2"/>
              <a:buChar char="Ø"/>
            </a:pPr>
            <a:r>
              <a:rPr lang="en-US" sz="2000" dirty="0" smtClean="0"/>
              <a:t>Consumers:</a:t>
            </a:r>
          </a:p>
          <a:p>
            <a:pPr marL="1257300" lvl="2" indent="-342900">
              <a:buFont typeface="Wingdings" charset="2"/>
              <a:buChar char="§"/>
            </a:pPr>
            <a:r>
              <a:rPr lang="en-US" sz="2000" dirty="0" smtClean="0"/>
              <a:t>have </a:t>
            </a:r>
            <a:r>
              <a:rPr lang="en-US" sz="2000" dirty="0"/>
              <a:t>been </a:t>
            </a:r>
            <a:r>
              <a:rPr lang="en-US" sz="2000" dirty="0" smtClean="0"/>
              <a:t>conditioned or forced to </a:t>
            </a:r>
            <a:r>
              <a:rPr lang="en-US" sz="2000" dirty="0"/>
              <a:t>accept such </a:t>
            </a:r>
            <a:r>
              <a:rPr lang="en-US" sz="2000" dirty="0" smtClean="0"/>
              <a:t>products.</a:t>
            </a:r>
          </a:p>
          <a:p>
            <a:pPr marL="1257300" lvl="2" indent="-342900">
              <a:buFont typeface="Wingdings" charset="2"/>
              <a:buChar char="§"/>
            </a:pPr>
            <a:r>
              <a:rPr lang="en-US" sz="2000" dirty="0" smtClean="0"/>
              <a:t>pay </a:t>
            </a:r>
            <a:r>
              <a:rPr lang="en-US" sz="2000" dirty="0"/>
              <a:t>premium </a:t>
            </a:r>
            <a:r>
              <a:rPr lang="en-US" sz="2000" dirty="0" smtClean="0"/>
              <a:t>prices </a:t>
            </a:r>
            <a:r>
              <a:rPr lang="en-US" sz="2000" dirty="0"/>
              <a:t>that factor in the excessive engineering </a:t>
            </a:r>
            <a:r>
              <a:rPr lang="en-US" sz="2000" dirty="0" smtClean="0"/>
              <a:t>costs.</a:t>
            </a:r>
          </a:p>
          <a:p>
            <a:pPr marL="342900" indent="-342900">
              <a:buFont typeface="Arial" charset="0"/>
              <a:buChar char="•"/>
            </a:pPr>
            <a:r>
              <a:rPr lang="en-US" sz="2000" dirty="0" smtClean="0">
                <a:solidFill>
                  <a:schemeClr val="accent3"/>
                </a:solidFill>
              </a:rPr>
              <a:t>Constructivism is the source of the problem: at </a:t>
            </a:r>
            <a:r>
              <a:rPr lang="en-US" sz="2000" dirty="0">
                <a:solidFill>
                  <a:schemeClr val="accent3"/>
                </a:solidFill>
              </a:rPr>
              <a:t>large scale, </a:t>
            </a:r>
            <a:r>
              <a:rPr lang="en-US" sz="2000" dirty="0" smtClean="0">
                <a:solidFill>
                  <a:schemeClr val="accent3"/>
                </a:solidFill>
              </a:rPr>
              <a:t>it necessitates over-partitioning.</a:t>
            </a:r>
            <a:endParaRPr lang="en-US" sz="2000" dirty="0">
              <a:solidFill>
                <a:schemeClr val="accent3"/>
              </a:solidFill>
            </a:endParaRPr>
          </a:p>
        </p:txBody>
      </p:sp>
      <p:pic>
        <p:nvPicPr>
          <p:cNvPr id="1026" name="Picture 2" descr="ttp://cdn3-i.hitc-s.com/88/breaking_glass_182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7612" y="1200090"/>
            <a:ext cx="2819401" cy="192874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14</a:t>
            </a:fld>
            <a:endParaRPr lang="uk-UA"/>
          </a:p>
        </p:txBody>
      </p:sp>
    </p:spTree>
    <p:extLst>
      <p:ext uri="{BB962C8B-B14F-4D97-AF65-F5344CB8AC3E}">
        <p14:creationId xmlns:p14="http://schemas.microsoft.com/office/powerpoint/2010/main" val="123368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Constructivism is a guest who has overstayed his welcome</a:t>
            </a:r>
          </a:p>
          <a:p>
            <a:pPr marL="342900" indent="-342900">
              <a:buFont typeface="Arial" charset="0"/>
              <a:buChar char="•"/>
            </a:pPr>
            <a:r>
              <a:rPr lang="en-US" sz="2000" dirty="0" smtClean="0"/>
              <a:t>The constructivist bias has dominated/impaired computer science and the </a:t>
            </a:r>
            <a:r>
              <a:rPr lang="en-US" sz="2000" dirty="0"/>
              <a:t>software </a:t>
            </a:r>
            <a:r>
              <a:rPr lang="en-US" sz="2000" dirty="0" smtClean="0"/>
              <a:t>industry.</a:t>
            </a:r>
          </a:p>
          <a:p>
            <a:pPr marL="342900" indent="-342900">
              <a:buFont typeface="Arial" charset="0"/>
              <a:buChar char="•"/>
            </a:pPr>
            <a:r>
              <a:rPr lang="en-US" sz="2000" dirty="0" smtClean="0"/>
              <a:t>Efforts to improve human </a:t>
            </a:r>
            <a:r>
              <a:rPr lang="en-US" sz="2000" dirty="0"/>
              <a:t>software </a:t>
            </a:r>
            <a:r>
              <a:rPr lang="en-US" sz="2000" dirty="0" smtClean="0"/>
              <a:t>engineering, such as</a:t>
            </a:r>
            <a:endParaRPr lang="en-US" sz="2000" dirty="0" smtClean="0"/>
          </a:p>
          <a:p>
            <a:pPr marL="1257300" lvl="2" indent="-342900">
              <a:buFont typeface="Wingdings" charset="2"/>
              <a:buChar char="Ø"/>
            </a:pPr>
            <a:r>
              <a:rPr lang="en-US" sz="2000" dirty="0" smtClean="0"/>
              <a:t>object </a:t>
            </a:r>
            <a:r>
              <a:rPr lang="en-US" sz="2000" dirty="0"/>
              <a:t>oriented </a:t>
            </a:r>
            <a:r>
              <a:rPr lang="en-US" sz="2000" dirty="0" smtClean="0"/>
              <a:t>programming</a:t>
            </a:r>
          </a:p>
          <a:p>
            <a:pPr marL="1257300" lvl="2" indent="-342900">
              <a:buFont typeface="Wingdings" charset="2"/>
              <a:buChar char="Ø"/>
            </a:pPr>
            <a:r>
              <a:rPr lang="en-US" sz="2000" dirty="0" smtClean="0"/>
              <a:t>open source</a:t>
            </a:r>
          </a:p>
          <a:p>
            <a:pPr marL="1257300" lvl="2" indent="-342900">
              <a:buFont typeface="Wingdings" charset="2"/>
              <a:buChar char="Ø"/>
            </a:pPr>
            <a:r>
              <a:rPr lang="mr-IN" sz="2000" dirty="0" smtClean="0"/>
              <a:t>…</a:t>
            </a:r>
            <a:endParaRPr lang="en-US" sz="2000" dirty="0"/>
          </a:p>
          <a:p>
            <a:pPr lvl="1"/>
            <a:r>
              <a:rPr lang="en-US" sz="2000" dirty="0" smtClean="0"/>
              <a:t>merely </a:t>
            </a:r>
            <a:r>
              <a:rPr lang="en-US" sz="2000" dirty="0"/>
              <a:t>translate the limits and </a:t>
            </a:r>
            <a:r>
              <a:rPr lang="en-US" sz="2000" dirty="0" smtClean="0"/>
              <a:t>postpone </a:t>
            </a:r>
            <a:r>
              <a:rPr lang="en-US" sz="2000" dirty="0"/>
              <a:t>the </a:t>
            </a:r>
            <a:r>
              <a:rPr lang="en-US" sz="2000" dirty="0" smtClean="0"/>
              <a:t>inevitable.</a:t>
            </a:r>
          </a:p>
          <a:p>
            <a:pPr marL="342900" indent="-342900">
              <a:buFont typeface="Arial" charset="0"/>
              <a:buChar char="•"/>
            </a:pPr>
            <a:r>
              <a:rPr lang="en-US" sz="2000" dirty="0" smtClean="0"/>
              <a:t>Constructivism </a:t>
            </a:r>
            <a:r>
              <a:rPr lang="en-US" sz="2000" dirty="0"/>
              <a:t>has also eroded style and </a:t>
            </a:r>
            <a:r>
              <a:rPr lang="en-US" sz="2000" dirty="0" smtClean="0"/>
              <a:t>aesthetics</a:t>
            </a:r>
          </a:p>
          <a:p>
            <a:pPr marL="800100" lvl="1" indent="-342900">
              <a:buFont typeface="Wingdings" charset="2"/>
              <a:buChar char="Ø"/>
            </a:pPr>
            <a:r>
              <a:rPr lang="en-US" sz="2000" dirty="0" smtClean="0"/>
              <a:t>Compare the elegance </a:t>
            </a:r>
            <a:r>
              <a:rPr lang="en-US" sz="2000" dirty="0"/>
              <a:t>and brevity of </a:t>
            </a:r>
            <a:r>
              <a:rPr lang="en-US" sz="2000" dirty="0" smtClean="0"/>
              <a:t>C/UNIX with modern systems and </a:t>
            </a:r>
            <a:r>
              <a:rPr lang="en-US" sz="2000" dirty="0" smtClean="0"/>
              <a:t>formalisms.</a:t>
            </a:r>
            <a:endParaRPr lang="en-US" sz="2000" dirty="0" smtClean="0"/>
          </a:p>
          <a:p>
            <a:pPr marL="800100" lvl="1" indent="-342900">
              <a:buFont typeface="Wingdings" charset="2"/>
              <a:buChar char="Ø"/>
            </a:pPr>
            <a:r>
              <a:rPr lang="en-US" sz="2000" dirty="0" smtClean="0"/>
              <a:t>The ability </a:t>
            </a:r>
            <a:r>
              <a:rPr lang="en-US" sz="2000" dirty="0"/>
              <a:t>of humans to create well-designed systems reduces with the complexity of the </a:t>
            </a:r>
            <a:r>
              <a:rPr lang="en-US" sz="2000" dirty="0" smtClean="0"/>
              <a:t>system</a:t>
            </a:r>
          </a:p>
          <a:p>
            <a:pPr marL="800100" lvl="1" indent="-342900">
              <a:buFont typeface="Wingdings" charset="2"/>
              <a:buChar char="Ø"/>
            </a:pPr>
            <a:r>
              <a:rPr lang="en-US" sz="2000" dirty="0" smtClean="0"/>
              <a:t>Exhaustion: when </a:t>
            </a:r>
            <a:r>
              <a:rPr lang="en-US" sz="2000" dirty="0"/>
              <a:t>teams struggle to make a system work </a:t>
            </a:r>
            <a:r>
              <a:rPr lang="en-US" sz="2000" dirty="0" smtClean="0"/>
              <a:t>without </a:t>
            </a:r>
            <a:r>
              <a:rPr lang="en-US" sz="2000" dirty="0"/>
              <a:t>embarrassing glitches and vulnerabilities, elegance and aesthetics </a:t>
            </a:r>
            <a:r>
              <a:rPr lang="en-US" sz="2000" dirty="0" smtClean="0"/>
              <a:t>become </a:t>
            </a:r>
            <a:r>
              <a:rPr lang="en-US" sz="2000" dirty="0"/>
              <a:t>a luxury.</a:t>
            </a:r>
          </a:p>
          <a:p>
            <a:endParaRPr lang="en-US" sz="2000" dirty="0" smtClean="0">
              <a:solidFill>
                <a:schemeClr val="accent1"/>
              </a:solidFill>
            </a:endParaRPr>
          </a:p>
          <a:p>
            <a:r>
              <a:rPr lang="en-US" sz="2000" dirty="0" smtClean="0">
                <a:solidFill>
                  <a:schemeClr val="accent1"/>
                </a:solidFill>
              </a:rPr>
              <a:t>Conclusion</a:t>
            </a:r>
          </a:p>
          <a:p>
            <a:pPr marL="342900" indent="-342900">
              <a:buFont typeface="Arial" charset="0"/>
              <a:buChar char="•"/>
            </a:pPr>
            <a:r>
              <a:rPr lang="en-US" sz="2000" dirty="0"/>
              <a:t>Any science or engineering that aspires to </a:t>
            </a:r>
            <a:r>
              <a:rPr lang="en-US" sz="2000" dirty="0" smtClean="0"/>
              <a:t>address structural complexities</a:t>
            </a:r>
            <a:br>
              <a:rPr lang="en-US" sz="2000" dirty="0" smtClean="0"/>
            </a:br>
            <a:r>
              <a:rPr lang="en-US" sz="2000" dirty="0" smtClean="0"/>
              <a:t> </a:t>
            </a:r>
            <a:r>
              <a:rPr lang="en-US" sz="2000" dirty="0"/>
              <a:t>of arbitrary </a:t>
            </a:r>
            <a:r>
              <a:rPr lang="en-US" sz="2000" dirty="0" smtClean="0"/>
              <a:t>scale cannot </a:t>
            </a:r>
            <a:r>
              <a:rPr lang="en-US" sz="2000" dirty="0"/>
              <a:t>primarily depend on </a:t>
            </a:r>
            <a:r>
              <a:rPr lang="en-US" sz="2000" dirty="0" smtClean="0"/>
              <a:t>constructivism.</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2" y="4876800"/>
            <a:ext cx="1828800" cy="1389888"/>
          </a:xfrm>
          <a:prstGeom prst="rect">
            <a:avLst/>
          </a:prstGeom>
        </p:spPr>
      </p:pic>
      <p:sp>
        <p:nvSpPr>
          <p:cNvPr id="2" name="Slide Number Placeholder 1"/>
          <p:cNvSpPr>
            <a:spLocks noGrp="1"/>
          </p:cNvSpPr>
          <p:nvPr>
            <p:ph type="sldNum" sz="quarter" idx="12"/>
          </p:nvPr>
        </p:nvSpPr>
        <p:spPr/>
        <p:txBody>
          <a:bodyPr/>
          <a:lstStyle/>
          <a:p>
            <a:fld id="{2A013F82-EE5E-44EE-A61D-E31C6657F26F}" type="slidenum">
              <a:rPr lang="uk-UA" smtClean="0"/>
              <a:t>15</a:t>
            </a:fld>
            <a:endParaRPr lang="uk-UA"/>
          </a:p>
        </p:txBody>
      </p:sp>
    </p:spTree>
    <p:extLst>
      <p:ext uri="{BB962C8B-B14F-4D97-AF65-F5344CB8AC3E}">
        <p14:creationId xmlns:p14="http://schemas.microsoft.com/office/powerpoint/2010/main" val="16481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9" name="Rectangle 8"/>
          <p:cNvSpPr/>
          <p:nvPr/>
        </p:nvSpPr>
        <p:spPr>
          <a:xfrm>
            <a:off x="452523" y="2848160"/>
            <a:ext cx="11204489" cy="2862322"/>
          </a:xfrm>
          <a:prstGeom prst="rect">
            <a:avLst/>
          </a:prstGeom>
        </p:spPr>
        <p:txBody>
          <a:bodyPr wrap="square">
            <a:spAutoFit/>
          </a:bodyPr>
          <a:lstStyle/>
          <a:p>
            <a:pPr marL="342900" indent="-342900">
              <a:buFont typeface="Arial" charset="0"/>
              <a:buChar char="•"/>
            </a:pPr>
            <a:r>
              <a:rPr lang="en-US" sz="2000" dirty="0" smtClean="0"/>
              <a:t>Databases are such an example:</a:t>
            </a:r>
          </a:p>
          <a:p>
            <a:pPr marL="800100" lvl="1" indent="-342900">
              <a:buFont typeface="Wingdings" charset="2"/>
              <a:buChar char="Ø"/>
            </a:pPr>
            <a:r>
              <a:rPr lang="en-US" sz="2000" dirty="0" smtClean="0"/>
              <a:t>In order to create </a:t>
            </a:r>
            <a:r>
              <a:rPr lang="en-US" sz="2000" dirty="0"/>
              <a:t>a </a:t>
            </a:r>
            <a:r>
              <a:rPr lang="en-US" sz="2000" dirty="0" smtClean="0"/>
              <a:t>database, we will need a</a:t>
            </a:r>
            <a:r>
              <a:rPr lang="en-US" sz="2000" i="1" dirty="0" smtClean="0"/>
              <a:t> schema</a:t>
            </a:r>
            <a:r>
              <a:rPr lang="en-US" sz="2000" dirty="0" smtClean="0"/>
              <a:t> </a:t>
            </a:r>
            <a:br>
              <a:rPr lang="en-US" sz="2000" dirty="0" smtClean="0"/>
            </a:br>
            <a:r>
              <a:rPr lang="en-US" sz="2000" dirty="0" smtClean="0">
                <a:solidFill>
                  <a:schemeClr val="tx1">
                    <a:lumMod val="65000"/>
                  </a:schemeClr>
                </a:solidFill>
              </a:rPr>
              <a:t>(a </a:t>
            </a:r>
            <a:r>
              <a:rPr lang="en-US" sz="2000" dirty="0">
                <a:solidFill>
                  <a:schemeClr val="tx1">
                    <a:lumMod val="65000"/>
                  </a:schemeClr>
                </a:solidFill>
              </a:rPr>
              <a:t>set of </a:t>
            </a:r>
            <a:r>
              <a:rPr lang="en-US" sz="2000" dirty="0" smtClean="0">
                <a:solidFill>
                  <a:schemeClr val="tx1">
                    <a:lumMod val="65000"/>
                  </a:schemeClr>
                </a:solidFill>
              </a:rPr>
              <a:t>formulas </a:t>
            </a:r>
            <a:r>
              <a:rPr lang="en-US" sz="2000" dirty="0">
                <a:solidFill>
                  <a:schemeClr val="tx1">
                    <a:lumMod val="65000"/>
                  </a:schemeClr>
                </a:solidFill>
              </a:rPr>
              <a:t>that specify the facts that can enter the database and their </a:t>
            </a:r>
            <a:r>
              <a:rPr lang="en-US" sz="2000" dirty="0" smtClean="0">
                <a:solidFill>
                  <a:schemeClr val="tx1">
                    <a:lumMod val="65000"/>
                  </a:schemeClr>
                </a:solidFill>
              </a:rPr>
              <a:t>form). </a:t>
            </a:r>
          </a:p>
          <a:p>
            <a:pPr marL="800100" lvl="1" indent="-342900">
              <a:buFont typeface="Wingdings" charset="2"/>
              <a:buChar char="Ø"/>
            </a:pPr>
            <a:r>
              <a:rPr lang="en-US" sz="2000" dirty="0" smtClean="0"/>
              <a:t>Changing </a:t>
            </a:r>
            <a:r>
              <a:rPr lang="en-US" sz="2000" dirty="0"/>
              <a:t>the schema of </a:t>
            </a:r>
            <a:r>
              <a:rPr lang="en-US" sz="2000" dirty="0" smtClean="0"/>
              <a:t>an operating </a:t>
            </a:r>
            <a:r>
              <a:rPr lang="en-US" sz="2000" dirty="0"/>
              <a:t>database </a:t>
            </a:r>
            <a:r>
              <a:rPr lang="en-US" sz="2000" dirty="0" smtClean="0"/>
              <a:t>may involve </a:t>
            </a:r>
            <a:r>
              <a:rPr lang="en-US" sz="2000" dirty="0"/>
              <a:t>significant re-engineering. </a:t>
            </a:r>
            <a:endParaRPr lang="en-US" sz="2000" dirty="0" smtClean="0"/>
          </a:p>
          <a:p>
            <a:pPr marL="1257300" lvl="2" indent="-342900">
              <a:buFont typeface="Wingdings" charset="2"/>
              <a:buChar char="§"/>
            </a:pPr>
            <a:r>
              <a:rPr lang="en-US" sz="2000" dirty="0" smtClean="0"/>
              <a:t>On distributed databases, data may even have </a:t>
            </a:r>
            <a:r>
              <a:rPr lang="en-US" sz="2000" dirty="0"/>
              <a:t>to migrate </a:t>
            </a:r>
            <a:r>
              <a:rPr lang="en-US" sz="2000" dirty="0" smtClean="0"/>
              <a:t>physically.</a:t>
            </a:r>
            <a:endParaRPr lang="en-US" sz="2000" dirty="0"/>
          </a:p>
          <a:p>
            <a:pPr marL="342900" indent="-342900">
              <a:buFont typeface="Arial" charset="0"/>
              <a:buChar char="•"/>
            </a:pPr>
            <a:r>
              <a:rPr lang="en-US" sz="2000" dirty="0"/>
              <a:t>C</a:t>
            </a:r>
            <a:r>
              <a:rPr lang="en-US" sz="2000" dirty="0" smtClean="0"/>
              <a:t>ompare with </a:t>
            </a:r>
            <a:r>
              <a:rPr lang="en-US" sz="2000" dirty="0"/>
              <a:t>human </a:t>
            </a:r>
            <a:r>
              <a:rPr lang="en-US" sz="2000" dirty="0" smtClean="0"/>
              <a:t>memory:</a:t>
            </a:r>
          </a:p>
          <a:p>
            <a:pPr marL="800100" lvl="1" indent="-342900">
              <a:buFont typeface="Wingdings" charset="2"/>
              <a:buChar char="Ø"/>
            </a:pPr>
            <a:r>
              <a:rPr lang="en-US" sz="2000" dirty="0" smtClean="0"/>
              <a:t> </a:t>
            </a:r>
            <a:r>
              <a:rPr lang="en-US" sz="2000" dirty="0"/>
              <a:t>If our brains </a:t>
            </a:r>
            <a:r>
              <a:rPr lang="en-US" sz="2000" dirty="0" smtClean="0"/>
              <a:t>operated like databases, newborn </a:t>
            </a:r>
            <a:r>
              <a:rPr lang="en-US" sz="2000" dirty="0"/>
              <a:t>children would have to predefine the form and structure of all </a:t>
            </a:r>
            <a:r>
              <a:rPr lang="en-US" sz="2000" dirty="0" smtClean="0"/>
              <a:t>potential </a:t>
            </a:r>
            <a:r>
              <a:rPr lang="en-US" sz="2000" dirty="0"/>
              <a:t>memories that could be stored in their brains before they even have any </a:t>
            </a:r>
            <a:r>
              <a:rPr lang="en-US" sz="2000" dirty="0" smtClean="0"/>
              <a:t>memories</a:t>
            </a:r>
            <a:r>
              <a:rPr lang="en-US" sz="2000" dirty="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013" y="1200090"/>
            <a:ext cx="3048000" cy="1708520"/>
          </a:xfrm>
          <a:prstGeom prst="rect">
            <a:avLst/>
          </a:prstGeom>
        </p:spPr>
      </p:pic>
      <p:sp>
        <p:nvSpPr>
          <p:cNvPr id="5" name="Rectangle 4"/>
          <p:cNvSpPr/>
          <p:nvPr/>
        </p:nvSpPr>
        <p:spPr>
          <a:xfrm>
            <a:off x="452524" y="1200090"/>
            <a:ext cx="8156487" cy="1631216"/>
          </a:xfrm>
          <a:prstGeom prst="rect">
            <a:avLst/>
          </a:prstGeom>
        </p:spPr>
        <p:txBody>
          <a:bodyPr wrap="square">
            <a:spAutoFit/>
          </a:bodyPr>
          <a:lstStyle/>
          <a:p>
            <a:r>
              <a:rPr lang="en-US" sz="2000" dirty="0" smtClean="0">
                <a:solidFill>
                  <a:srgbClr val="00B0F0"/>
                </a:solidFill>
              </a:rPr>
              <a:t>Constructivist bias affects organization and perspective</a:t>
            </a:r>
          </a:p>
          <a:p>
            <a:pPr marL="342900" indent="-342900">
              <a:buFont typeface="Arial" charset="0"/>
              <a:buChar char="•"/>
            </a:pPr>
            <a:r>
              <a:rPr lang="en-US" sz="2000" i="1" dirty="0"/>
              <a:t>Waterfall models </a:t>
            </a:r>
            <a:r>
              <a:rPr lang="en-US" sz="2000" dirty="0"/>
              <a:t>are sequential processes where </a:t>
            </a:r>
            <a:r>
              <a:rPr lang="en-US" sz="2000" dirty="0" smtClean="0"/>
              <a:t>information flows </a:t>
            </a:r>
            <a:r>
              <a:rPr lang="en-US" sz="2000" dirty="0"/>
              <a:t>easily in one direction -- down like in a waterfall -- but </a:t>
            </a:r>
            <a:r>
              <a:rPr lang="en-US" sz="2000" dirty="0" smtClean="0"/>
              <a:t>not in </a:t>
            </a:r>
            <a:r>
              <a:rPr lang="en-US" sz="2000" dirty="0"/>
              <a:t>the other. </a:t>
            </a:r>
            <a:endParaRPr lang="en-US" sz="2000" dirty="0" smtClean="0"/>
          </a:p>
          <a:p>
            <a:pPr marL="800100" lvl="1" indent="-342900">
              <a:buFont typeface="Wingdings" charset="2"/>
              <a:buChar char="Ø"/>
            </a:pPr>
            <a:r>
              <a:rPr lang="en-US" sz="2000" dirty="0" smtClean="0"/>
              <a:t>Upward </a:t>
            </a:r>
            <a:r>
              <a:rPr lang="en-US" sz="2000" dirty="0"/>
              <a:t>changes (e.g. from feedback or the use of the system to the design) </a:t>
            </a:r>
            <a:r>
              <a:rPr lang="en-US" sz="2000" dirty="0" smtClean="0"/>
              <a:t>are hard or impossible to </a:t>
            </a:r>
            <a:r>
              <a:rPr lang="en-US" sz="2000" dirty="0"/>
              <a:t>implement without a re-design</a:t>
            </a:r>
            <a:r>
              <a:rPr lang="en-US" sz="2000" dirty="0" smtClean="0"/>
              <a:t>.</a:t>
            </a:r>
          </a:p>
        </p:txBody>
      </p:sp>
      <p:sp>
        <p:nvSpPr>
          <p:cNvPr id="3" name="Slide Number Placeholder 2"/>
          <p:cNvSpPr>
            <a:spLocks noGrp="1"/>
          </p:cNvSpPr>
          <p:nvPr>
            <p:ph type="sldNum" sz="quarter" idx="12"/>
          </p:nvPr>
        </p:nvSpPr>
        <p:spPr/>
        <p:txBody>
          <a:bodyPr/>
          <a:lstStyle/>
          <a:p>
            <a:fld id="{2A013F82-EE5E-44EE-A61D-E31C6657F26F}" type="slidenum">
              <a:rPr lang="uk-UA" smtClean="0"/>
              <a:t>16</a:t>
            </a:fld>
            <a:endParaRPr lang="uk-UA"/>
          </a:p>
        </p:txBody>
      </p:sp>
    </p:spTree>
    <p:extLst>
      <p:ext uri="{BB962C8B-B14F-4D97-AF65-F5344CB8AC3E}">
        <p14:creationId xmlns:p14="http://schemas.microsoft.com/office/powerpoint/2010/main" val="153983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Epidemic of Constructivism</a:t>
            </a:r>
            <a:endParaRPr lang="en-US" dirty="0"/>
          </a:p>
        </p:txBody>
      </p:sp>
      <p:sp>
        <p:nvSpPr>
          <p:cNvPr id="9" name="Rectangle 8"/>
          <p:cNvSpPr/>
          <p:nvPr/>
        </p:nvSpPr>
        <p:spPr>
          <a:xfrm>
            <a:off x="452524" y="3657600"/>
            <a:ext cx="11204489" cy="2246769"/>
          </a:xfrm>
          <a:prstGeom prst="rect">
            <a:avLst/>
          </a:prstGeom>
        </p:spPr>
        <p:txBody>
          <a:bodyPr wrap="square">
            <a:spAutoFit/>
          </a:bodyPr>
          <a:lstStyle/>
          <a:p>
            <a:r>
              <a:rPr lang="en-US" sz="2000" dirty="0"/>
              <a:t>Even if we accept the current database technology as a substrate:</a:t>
            </a:r>
          </a:p>
          <a:p>
            <a:pPr marL="342900" indent="-342900">
              <a:buFont typeface="Arial" charset="0"/>
              <a:buChar char="•"/>
            </a:pPr>
            <a:r>
              <a:rPr lang="en-US" sz="2000" dirty="0"/>
              <a:t>We can train a neural network to re-organize and re-index the database based on its use.</a:t>
            </a:r>
          </a:p>
          <a:p>
            <a:pPr marL="342900" indent="-342900">
              <a:buFont typeface="Arial" charset="0"/>
              <a:buChar char="•"/>
            </a:pPr>
            <a:r>
              <a:rPr lang="en-US" sz="2000" dirty="0" smtClean="0"/>
              <a:t>A hybrid </a:t>
            </a:r>
            <a:r>
              <a:rPr lang="en-US" sz="2000" dirty="0"/>
              <a:t>approach with external memory that is managed by a neural network  </a:t>
            </a:r>
            <a:r>
              <a:rPr lang="en-US" sz="2000" dirty="0" smtClean="0"/>
              <a:t>-- as in the differentiable neural computer. </a:t>
            </a:r>
            <a:r>
              <a:rPr lang="en-US" sz="2000" dirty="0" smtClean="0">
                <a:solidFill>
                  <a:schemeClr val="tx1">
                    <a:lumMod val="50000"/>
                  </a:schemeClr>
                </a:solidFill>
              </a:rPr>
              <a:t>(It </a:t>
            </a:r>
            <a:r>
              <a:rPr lang="en-US" sz="2000" dirty="0">
                <a:solidFill>
                  <a:schemeClr val="tx1">
                    <a:lumMod val="50000"/>
                  </a:schemeClr>
                </a:solidFill>
              </a:rPr>
              <a:t>is unnecessarily convoluted but it is a step in the right </a:t>
            </a:r>
            <a:r>
              <a:rPr lang="en-US" sz="2000" dirty="0" smtClean="0">
                <a:solidFill>
                  <a:schemeClr val="tx1">
                    <a:lumMod val="50000"/>
                  </a:schemeClr>
                </a:solidFill>
              </a:rPr>
              <a:t>direction...) </a:t>
            </a:r>
          </a:p>
          <a:p>
            <a:pPr marL="342900" indent="-342900">
              <a:buFont typeface="Arial" charset="0"/>
              <a:buChar char="•"/>
            </a:pPr>
            <a:r>
              <a:rPr lang="en-US" sz="2000" dirty="0" smtClean="0"/>
              <a:t>NLU neural networks </a:t>
            </a:r>
            <a:r>
              <a:rPr lang="en-US" sz="2000" dirty="0"/>
              <a:t>can be used to turn user descriptions into queries.</a:t>
            </a:r>
            <a:endParaRPr lang="en-US" sz="2000" dirty="0">
              <a:solidFill>
                <a:schemeClr val="tx1">
                  <a:lumMod val="50000"/>
                </a:schemeClr>
              </a:solidFill>
            </a:endParaRPr>
          </a:p>
          <a:p>
            <a:r>
              <a:rPr lang="en-US" sz="2000" dirty="0">
                <a:solidFill>
                  <a:schemeClr val="accent3"/>
                </a:solidFill>
              </a:rPr>
              <a:t>Yet, all of this potential remains unexplored for it lies beyond the limited horizon of constructivism. The associated bias has deprived us from vision and rationality. </a:t>
            </a:r>
            <a:r>
              <a:rPr lang="en-US" sz="2000" dirty="0" smtClean="0">
                <a:solidFill>
                  <a:schemeClr val="accent3"/>
                </a:solidFill>
              </a:rPr>
              <a:t> </a:t>
            </a:r>
            <a:r>
              <a:rPr lang="en-US" sz="2000" dirty="0" smtClean="0">
                <a:solidFill>
                  <a:srgbClr val="FF0000"/>
                </a:solidFill>
              </a:rPr>
              <a:t>And worse:</a:t>
            </a:r>
            <a:endParaRPr lang="en-US" sz="2000"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7976" y="1524000"/>
            <a:ext cx="1769037" cy="2305110"/>
          </a:xfrm>
          <a:prstGeom prst="rect">
            <a:avLst/>
          </a:prstGeom>
        </p:spPr>
      </p:pic>
      <p:sp>
        <p:nvSpPr>
          <p:cNvPr id="5" name="Rectangle 4"/>
          <p:cNvSpPr/>
          <p:nvPr/>
        </p:nvSpPr>
        <p:spPr>
          <a:xfrm>
            <a:off x="452524" y="1200090"/>
            <a:ext cx="9435452" cy="2554545"/>
          </a:xfrm>
          <a:prstGeom prst="rect">
            <a:avLst/>
          </a:prstGeom>
        </p:spPr>
        <p:txBody>
          <a:bodyPr wrap="square">
            <a:spAutoFit/>
          </a:bodyPr>
          <a:lstStyle/>
          <a:p>
            <a:r>
              <a:rPr lang="en-US" sz="2000" dirty="0" smtClean="0">
                <a:solidFill>
                  <a:srgbClr val="00B0F0"/>
                </a:solidFill>
              </a:rPr>
              <a:t>The </a:t>
            </a:r>
            <a:r>
              <a:rPr lang="en-US" sz="2000" dirty="0">
                <a:solidFill>
                  <a:srgbClr val="00B0F0"/>
                </a:solidFill>
              </a:rPr>
              <a:t>next infrastructure unicorn</a:t>
            </a:r>
          </a:p>
          <a:p>
            <a:r>
              <a:rPr lang="en-US" sz="2000" dirty="0"/>
              <a:t>If the emphasis in computer science was on learning and autonomy, databases would be different:</a:t>
            </a:r>
          </a:p>
          <a:p>
            <a:pPr marL="342900" indent="-342900">
              <a:buFont typeface="Arial" charset="0"/>
              <a:buChar char="•"/>
            </a:pPr>
            <a:r>
              <a:rPr lang="en-US" sz="2000" dirty="0"/>
              <a:t>Data would enter an initially empty database </a:t>
            </a:r>
            <a:r>
              <a:rPr lang="en-US" sz="2000" dirty="0" smtClean="0"/>
              <a:t>as associations </a:t>
            </a:r>
            <a:r>
              <a:rPr lang="en-US" sz="2000" dirty="0"/>
              <a:t>between various items.</a:t>
            </a:r>
          </a:p>
          <a:p>
            <a:pPr marL="342900" indent="-342900">
              <a:buFont typeface="Arial" charset="0"/>
              <a:buChar char="•"/>
            </a:pPr>
            <a:r>
              <a:rPr lang="en-US" sz="2000" dirty="0"/>
              <a:t>The associations would be periodically re-organized and re-indexed based on their frequency and short-term and long-term usage.</a:t>
            </a:r>
          </a:p>
          <a:p>
            <a:pPr marL="342900" indent="-342900">
              <a:buFont typeface="Arial" charset="0"/>
              <a:buChar char="•"/>
            </a:pPr>
            <a:r>
              <a:rPr lang="en-US" sz="2000" dirty="0"/>
              <a:t>This is what seems to happen in human brains. </a:t>
            </a:r>
            <a:r>
              <a:rPr lang="en-US" sz="2000" dirty="0" smtClean="0">
                <a:solidFill>
                  <a:schemeClr val="tx1">
                    <a:lumMod val="50000"/>
                  </a:schemeClr>
                </a:solidFill>
              </a:rPr>
              <a:t>(Memories </a:t>
            </a:r>
            <a:r>
              <a:rPr lang="en-US" sz="2000" dirty="0">
                <a:solidFill>
                  <a:schemeClr val="tx1">
                    <a:lumMod val="50000"/>
                  </a:schemeClr>
                </a:solidFill>
              </a:rPr>
              <a:t>are re-organized during sleep to minimize the cost and energy consumption for their retrieval.)</a:t>
            </a:r>
          </a:p>
        </p:txBody>
      </p:sp>
      <p:sp>
        <p:nvSpPr>
          <p:cNvPr id="3" name="Slide Number Placeholder 2"/>
          <p:cNvSpPr>
            <a:spLocks noGrp="1"/>
          </p:cNvSpPr>
          <p:nvPr>
            <p:ph type="sldNum" sz="quarter" idx="12"/>
          </p:nvPr>
        </p:nvSpPr>
        <p:spPr/>
        <p:txBody>
          <a:bodyPr/>
          <a:lstStyle/>
          <a:p>
            <a:fld id="{2A013F82-EE5E-44EE-A61D-E31C6657F26F}" type="slidenum">
              <a:rPr lang="uk-UA" smtClean="0"/>
              <a:t>17</a:t>
            </a:fld>
            <a:endParaRPr lang="uk-UA"/>
          </a:p>
        </p:txBody>
      </p:sp>
    </p:spTree>
    <p:extLst>
      <p:ext uri="{BB962C8B-B14F-4D97-AF65-F5344CB8AC3E}">
        <p14:creationId xmlns:p14="http://schemas.microsoft.com/office/powerpoint/2010/main" val="88857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dirty="0" smtClean="0"/>
              <a:t>Chapter 3.</a:t>
            </a:r>
            <a:endParaRPr lang="en-US" dirty="0"/>
          </a:p>
        </p:txBody>
      </p:sp>
      <p:sp>
        <p:nvSpPr>
          <p:cNvPr id="3" name="Text Placeholder 2"/>
          <p:cNvSpPr>
            <a:spLocks noGrp="1"/>
          </p:cNvSpPr>
          <p:nvPr>
            <p:ph type="body" idx="1"/>
          </p:nvPr>
        </p:nvSpPr>
        <p:spPr/>
        <p:txBody>
          <a:bodyPr/>
          <a:lstStyle/>
          <a:p>
            <a:r>
              <a:rPr lang="en-US" dirty="0" smtClean="0"/>
              <a:t>Anti-neural prejudice</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18</a:t>
            </a:fld>
            <a:endParaRPr lang="uk-UA"/>
          </a:p>
        </p:txBody>
      </p:sp>
    </p:spTree>
    <p:extLst>
      <p:ext uri="{BB962C8B-B14F-4D97-AF65-F5344CB8AC3E}">
        <p14:creationId xmlns:p14="http://schemas.microsoft.com/office/powerpoint/2010/main" val="13979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856" y="1352490"/>
            <a:ext cx="1469277" cy="2305110"/>
          </a:xfrm>
          <a:prstGeom prst="rect">
            <a:avLst/>
          </a:prstGeom>
        </p:spPr>
      </p:pic>
      <p:sp>
        <p:nvSpPr>
          <p:cNvPr id="5" name="Rectangle 4"/>
          <p:cNvSpPr/>
          <p:nvPr/>
        </p:nvSpPr>
        <p:spPr>
          <a:xfrm>
            <a:off x="452524" y="1200090"/>
            <a:ext cx="9435452" cy="2246769"/>
          </a:xfrm>
          <a:prstGeom prst="rect">
            <a:avLst/>
          </a:prstGeom>
        </p:spPr>
        <p:txBody>
          <a:bodyPr wrap="square">
            <a:spAutoFit/>
          </a:bodyPr>
          <a:lstStyle/>
          <a:p>
            <a:r>
              <a:rPr lang="en-US" sz="2000" dirty="0">
                <a:solidFill>
                  <a:srgbClr val="00B0F0"/>
                </a:solidFill>
              </a:rPr>
              <a:t>Sentence first -- verdict </a:t>
            </a:r>
            <a:r>
              <a:rPr lang="en-US" sz="2000" dirty="0" smtClean="0">
                <a:solidFill>
                  <a:srgbClr val="00B0F0"/>
                </a:solidFill>
              </a:rPr>
              <a:t>afterwards.</a:t>
            </a:r>
          </a:p>
          <a:p>
            <a:r>
              <a:rPr lang="en-US" sz="2000" dirty="0"/>
              <a:t>A</a:t>
            </a:r>
            <a:r>
              <a:rPr lang="en-US" sz="2000" dirty="0" smtClean="0"/>
              <a:t>n </a:t>
            </a:r>
            <a:r>
              <a:rPr lang="en-US" sz="2000" dirty="0" smtClean="0"/>
              <a:t>extraordinary degree of </a:t>
            </a:r>
            <a:r>
              <a:rPr lang="en-US" sz="2000" dirty="0" smtClean="0">
                <a:solidFill>
                  <a:srgbClr val="FF0000"/>
                </a:solidFill>
              </a:rPr>
              <a:t>hostility and prejudice against neural </a:t>
            </a:r>
            <a:r>
              <a:rPr lang="en-US" sz="2000" dirty="0" smtClean="0">
                <a:solidFill>
                  <a:srgbClr val="FF0000"/>
                </a:solidFill>
              </a:rPr>
              <a:t>networks </a:t>
            </a:r>
            <a:r>
              <a:rPr lang="en-US" sz="2000" dirty="0" smtClean="0"/>
              <a:t>in computer science and artificial intelligence.  </a:t>
            </a:r>
            <a:endParaRPr lang="en-US" sz="2000" dirty="0" smtClean="0">
              <a:solidFill>
                <a:srgbClr val="FF0000"/>
              </a:solidFill>
            </a:endParaRPr>
          </a:p>
          <a:p>
            <a:pPr marL="342900" indent="-342900">
              <a:buFont typeface="Arial" charset="0"/>
              <a:buChar char="•"/>
            </a:pPr>
            <a:r>
              <a:rPr lang="en-US" sz="2000" dirty="0" smtClean="0"/>
              <a:t>It </a:t>
            </a:r>
            <a:r>
              <a:rPr lang="en-US" sz="2000" dirty="0" smtClean="0"/>
              <a:t>started in </a:t>
            </a:r>
            <a:r>
              <a:rPr lang="en-US" sz="2000" dirty="0" smtClean="0"/>
              <a:t>late </a:t>
            </a:r>
            <a:r>
              <a:rPr lang="en-US" sz="2000" dirty="0" smtClean="0"/>
              <a:t>1950s </a:t>
            </a:r>
            <a:r>
              <a:rPr lang="en-US" sz="2000" dirty="0" smtClean="0"/>
              <a:t>as </a:t>
            </a:r>
            <a:r>
              <a:rPr lang="en-US" sz="2000" dirty="0" smtClean="0"/>
              <a:t>a feud with heated quarrels in academic conferences (between F. Rosenblatt and M. Minsky).</a:t>
            </a:r>
          </a:p>
          <a:p>
            <a:pPr marL="342900" indent="-342900">
              <a:buFont typeface="Arial" charset="0"/>
              <a:buChar char="•"/>
            </a:pPr>
            <a:r>
              <a:rPr lang="en-US" sz="2000" dirty="0" smtClean="0"/>
              <a:t>It reached a critical point with the publication of a deleterious book titled "Perceptrons: an introduction to computational geometry" in </a:t>
            </a:r>
            <a:r>
              <a:rPr lang="en-US" sz="2000" dirty="0" smtClean="0">
                <a:solidFill>
                  <a:srgbClr val="00B0F0"/>
                </a:solidFill>
              </a:rPr>
              <a:t>1969</a:t>
            </a:r>
            <a:r>
              <a:rPr lang="en-US" sz="2000" dirty="0" smtClean="0"/>
              <a:t>.</a:t>
            </a:r>
          </a:p>
        </p:txBody>
      </p:sp>
      <p:sp>
        <p:nvSpPr>
          <p:cNvPr id="6" name="Rectangle 5"/>
          <p:cNvSpPr/>
          <p:nvPr/>
        </p:nvSpPr>
        <p:spPr>
          <a:xfrm>
            <a:off x="452524" y="3671508"/>
            <a:ext cx="11204489" cy="2862322"/>
          </a:xfrm>
          <a:prstGeom prst="rect">
            <a:avLst/>
          </a:prstGeom>
        </p:spPr>
        <p:txBody>
          <a:bodyPr wrap="square">
            <a:spAutoFit/>
          </a:bodyPr>
          <a:lstStyle/>
          <a:p>
            <a:r>
              <a:rPr lang="en-US" sz="2000" dirty="0">
                <a:solidFill>
                  <a:srgbClr val="FFC000"/>
                </a:solidFill>
              </a:rPr>
              <a:t>There is hardly any </a:t>
            </a:r>
            <a:r>
              <a:rPr lang="en-US" sz="2000" dirty="0" smtClean="0">
                <a:solidFill>
                  <a:srgbClr val="FFC000"/>
                </a:solidFill>
              </a:rPr>
              <a:t>scientific </a:t>
            </a:r>
            <a:r>
              <a:rPr lang="en-US" sz="2000" dirty="0">
                <a:solidFill>
                  <a:srgbClr val="FFC000"/>
                </a:solidFill>
              </a:rPr>
              <a:t>contribution in the above </a:t>
            </a:r>
            <a:r>
              <a:rPr lang="en-US" sz="2000" dirty="0" smtClean="0">
                <a:solidFill>
                  <a:srgbClr val="FFC000"/>
                </a:solidFill>
              </a:rPr>
              <a:t>book.</a:t>
            </a:r>
          </a:p>
          <a:p>
            <a:pPr marL="342900" indent="-342900">
              <a:buFont typeface="Arial" charset="0"/>
              <a:buChar char="•"/>
            </a:pPr>
            <a:r>
              <a:rPr lang="en-US" sz="2000" dirty="0" smtClean="0"/>
              <a:t>A </a:t>
            </a:r>
            <a:r>
              <a:rPr lang="en-US" sz="2000" dirty="0"/>
              <a:t>central result -- that a linear function could not model a non-monotonic function -- is </a:t>
            </a:r>
            <a:r>
              <a:rPr lang="en-US" sz="2000" dirty="0" smtClean="0"/>
              <a:t>trivial and </a:t>
            </a:r>
            <a:r>
              <a:rPr lang="en-US" sz="2000" dirty="0"/>
              <a:t>it </a:t>
            </a:r>
            <a:r>
              <a:rPr lang="en-US" sz="2000" dirty="0" smtClean="0"/>
              <a:t>has been </a:t>
            </a:r>
            <a:r>
              <a:rPr lang="en-US" sz="2000" dirty="0" smtClean="0"/>
              <a:t>known </a:t>
            </a:r>
            <a:r>
              <a:rPr lang="en-US" sz="2000" dirty="0"/>
              <a:t>for centuries</a:t>
            </a:r>
            <a:r>
              <a:rPr lang="en-US" sz="2000" dirty="0" smtClean="0"/>
              <a:t>.</a:t>
            </a:r>
            <a:endParaRPr lang="en-US" sz="2000" dirty="0" smtClean="0"/>
          </a:p>
          <a:p>
            <a:pPr marL="342900" indent="-342900">
              <a:buFont typeface="Arial" charset="0"/>
              <a:buChar char="•"/>
            </a:pPr>
            <a:endParaRPr lang="en-US" sz="2000" dirty="0"/>
          </a:p>
          <a:p>
            <a:pPr marL="342900" indent="-342900">
              <a:buFont typeface="Arial" charset="0"/>
              <a:buChar char="•"/>
            </a:pPr>
            <a:endParaRPr lang="en-US" sz="2000" dirty="0" smtClean="0"/>
          </a:p>
          <a:p>
            <a:pPr marL="342900" indent="-342900">
              <a:buFont typeface="Arial" charset="0"/>
              <a:buChar char="•"/>
            </a:pPr>
            <a:r>
              <a:rPr lang="en-US" sz="2000" dirty="0" smtClean="0"/>
              <a:t/>
            </a:r>
            <a:br>
              <a:rPr lang="en-US" sz="2000" dirty="0" smtClean="0"/>
            </a:br>
            <a:endParaRPr lang="en-US" sz="2000" dirty="0">
              <a:solidFill>
                <a:schemeClr val="tx1">
                  <a:lumMod val="50000"/>
                </a:schemeClr>
              </a:solidFill>
            </a:endParaRPr>
          </a:p>
          <a:p>
            <a:pPr marL="342900" indent="-342900">
              <a:buFont typeface="Arial" charset="0"/>
              <a:buChar char="•"/>
            </a:pPr>
            <a:r>
              <a:rPr lang="en-US" sz="2000" dirty="0"/>
              <a:t>The underlying monotonicity facts are as trivial and they were well-known. </a:t>
            </a:r>
            <a:endParaRPr lang="en-US" sz="2000" dirty="0" smtClean="0"/>
          </a:p>
          <a:p>
            <a:pPr marL="342900" indent="-342900">
              <a:buFont typeface="Arial" charset="0"/>
              <a:buChar char="•"/>
            </a:pPr>
            <a:r>
              <a:rPr lang="en-US" sz="2000" dirty="0" smtClean="0"/>
              <a:t>The book’s elaborate proof </a:t>
            </a:r>
            <a:r>
              <a:rPr lang="en-US" sz="2000" dirty="0" smtClean="0"/>
              <a:t>, perhaps a </a:t>
            </a:r>
            <a:r>
              <a:rPr lang="en-US" sz="2000" dirty="0" smtClean="0"/>
              <a:t>pretension of </a:t>
            </a:r>
            <a:r>
              <a:rPr lang="en-US" sz="2000" dirty="0" smtClean="0"/>
              <a:t>discovery, </a:t>
            </a:r>
            <a:r>
              <a:rPr lang="en-US" sz="2000" dirty="0" smtClean="0"/>
              <a:t>raises </a:t>
            </a:r>
            <a:r>
              <a:rPr lang="en-US" sz="2000" dirty="0"/>
              <a:t>questions about the </a:t>
            </a:r>
            <a:r>
              <a:rPr lang="en-US" sz="2000" dirty="0" smtClean="0"/>
              <a:t>authors. </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862922301"/>
              </p:ext>
            </p:extLst>
          </p:nvPr>
        </p:nvGraphicFramePr>
        <p:xfrm>
          <a:off x="452523" y="4602480"/>
          <a:ext cx="11054610" cy="1188720"/>
        </p:xfrm>
        <a:graphic>
          <a:graphicData uri="http://schemas.openxmlformats.org/drawingml/2006/table">
            <a:tbl>
              <a:tblPr firstRow="1" bandRow="1">
                <a:tableStyleId>{2D5ABB26-0587-4C30-8999-92F81FD0307C}</a:tableStyleId>
              </a:tblPr>
              <a:tblGrid>
                <a:gridCol w="5527305"/>
                <a:gridCol w="5527305"/>
              </a:tblGrid>
              <a:tr h="370840">
                <a:tc>
                  <a:txBody>
                    <a:bodyPr/>
                    <a:lstStyle/>
                    <a:p>
                      <a:r>
                        <a:rPr lang="en-US" sz="1800" b="1" dirty="0" smtClean="0">
                          <a:solidFill>
                            <a:schemeClr val="tx1">
                              <a:lumMod val="65000"/>
                            </a:schemeClr>
                          </a:solidFill>
                        </a:rPr>
                        <a:t>Proposition.</a:t>
                      </a:r>
                      <a:endParaRPr lang="en-US" sz="1800" b="0" dirty="0" smtClean="0">
                        <a:solidFill>
                          <a:schemeClr val="tx1">
                            <a:lumMod val="65000"/>
                          </a:schemeClr>
                        </a:solidFill>
                      </a:endParaRPr>
                    </a:p>
                    <a:p>
                      <a:r>
                        <a:rPr lang="en-US" sz="1800" dirty="0" smtClean="0">
                          <a:solidFill>
                            <a:schemeClr val="tx1">
                              <a:lumMod val="65000"/>
                            </a:schemeClr>
                          </a:solidFill>
                        </a:rPr>
                        <a:t>If P(</a:t>
                      </a:r>
                      <a:r>
                        <a:rPr lang="en-US" sz="1800" dirty="0" err="1" smtClean="0">
                          <a:solidFill>
                            <a:schemeClr val="tx1">
                              <a:lumMod val="65000"/>
                            </a:schemeClr>
                          </a:solidFill>
                        </a:rPr>
                        <a:t>a,b</a:t>
                      </a:r>
                      <a:r>
                        <a:rPr lang="en-US" sz="1800" dirty="0" smtClean="0">
                          <a:solidFill>
                            <a:schemeClr val="tx1">
                              <a:lumMod val="65000"/>
                            </a:schemeClr>
                          </a:solidFill>
                        </a:rPr>
                        <a:t>) and X(</a:t>
                      </a:r>
                      <a:r>
                        <a:rPr lang="en-US" sz="1800" dirty="0" err="1" smtClean="0">
                          <a:solidFill>
                            <a:schemeClr val="tx1">
                              <a:lumMod val="65000"/>
                            </a:schemeClr>
                          </a:solidFill>
                        </a:rPr>
                        <a:t>a,b</a:t>
                      </a:r>
                      <a:r>
                        <a:rPr lang="en-US" sz="1800" dirty="0" smtClean="0">
                          <a:solidFill>
                            <a:schemeClr val="tx1">
                              <a:lumMod val="65000"/>
                            </a:schemeClr>
                          </a:solidFill>
                        </a:rPr>
                        <a:t>) are a perceptron and the exclusive-or function with binary inputs a, b, respectively, then P(</a:t>
                      </a:r>
                      <a:r>
                        <a:rPr lang="en-US" sz="1800" dirty="0" err="1" smtClean="0">
                          <a:solidFill>
                            <a:schemeClr val="tx1">
                              <a:lumMod val="65000"/>
                            </a:schemeClr>
                          </a:solidFill>
                        </a:rPr>
                        <a:t>a,b</a:t>
                      </a:r>
                      <a:r>
                        <a:rPr lang="en-US" sz="1800" dirty="0" smtClean="0">
                          <a:solidFill>
                            <a:schemeClr val="tx1">
                              <a:lumMod val="65000"/>
                            </a:schemeClr>
                          </a:solidFill>
                        </a:rPr>
                        <a:t>) cannot be equal to X(</a:t>
                      </a:r>
                      <a:r>
                        <a:rPr lang="en-US" sz="1800" dirty="0" err="1" smtClean="0">
                          <a:solidFill>
                            <a:schemeClr val="tx1">
                              <a:lumMod val="65000"/>
                            </a:schemeClr>
                          </a:solidFill>
                        </a:rPr>
                        <a:t>a,b</a:t>
                      </a:r>
                      <a:r>
                        <a:rPr lang="en-US" sz="1800" dirty="0" smtClean="0">
                          <a:solidFill>
                            <a:schemeClr val="tx1">
                              <a:lumMod val="65000"/>
                            </a:schemeClr>
                          </a:solidFill>
                        </a:rPr>
                        <a:t>), for all a, b.</a:t>
                      </a:r>
                      <a:endParaRPr lang="en-US" sz="1800" b="0" dirty="0">
                        <a:solidFill>
                          <a:schemeClr val="tx1">
                            <a:lumMod val="65000"/>
                          </a:schemeClr>
                        </a:solidFill>
                      </a:endParaRPr>
                    </a:p>
                  </a:txBody>
                  <a:tcPr/>
                </a:tc>
                <a:tc>
                  <a:txBody>
                    <a:bodyPr/>
                    <a:lstStyle/>
                    <a:p>
                      <a:r>
                        <a:rPr lang="en-US" sz="1800" b="1" dirty="0" smtClean="0">
                          <a:solidFill>
                            <a:schemeClr val="tx1">
                              <a:lumMod val="65000"/>
                            </a:schemeClr>
                          </a:solidFill>
                        </a:rPr>
                        <a:t>Proof.</a:t>
                      </a:r>
                      <a:endParaRPr lang="en-US" sz="1800" b="0" dirty="0" smtClean="0">
                        <a:solidFill>
                          <a:schemeClr val="tx1">
                            <a:lumMod val="65000"/>
                          </a:schemeClr>
                        </a:solidFill>
                      </a:endParaRPr>
                    </a:p>
                    <a:p>
                      <a:r>
                        <a:rPr lang="en-US" sz="1800" dirty="0" smtClean="0">
                          <a:solidFill>
                            <a:schemeClr val="tx1">
                              <a:lumMod val="65000"/>
                            </a:schemeClr>
                          </a:solidFill>
                        </a:rPr>
                        <a:t>P(0,b) and P(1,b) are functions of b with the same monotonicity. However, X(0,b) and X(1,b) are an increasing and a decreasing function of b, respectively.</a:t>
                      </a:r>
                      <a:endParaRPr lang="en-US" sz="1800" b="0" dirty="0">
                        <a:solidFill>
                          <a:schemeClr val="tx1">
                            <a:lumMod val="65000"/>
                          </a:schemeClr>
                        </a:solidFill>
                      </a:endParaRPr>
                    </a:p>
                  </a:txBody>
                  <a:tcPr/>
                </a:tc>
              </a:tr>
            </a:tbl>
          </a:graphicData>
        </a:graphic>
      </p:graphicFrame>
      <p:sp>
        <p:nvSpPr>
          <p:cNvPr id="3" name="Slide Number Placeholder 2"/>
          <p:cNvSpPr>
            <a:spLocks noGrp="1"/>
          </p:cNvSpPr>
          <p:nvPr>
            <p:ph type="sldNum" sz="quarter" idx="12"/>
          </p:nvPr>
        </p:nvSpPr>
        <p:spPr/>
        <p:txBody>
          <a:bodyPr/>
          <a:lstStyle/>
          <a:p>
            <a:fld id="{2A013F82-EE5E-44EE-A61D-E31C6657F26F}" type="slidenum">
              <a:rPr lang="uk-UA" smtClean="0"/>
              <a:t>19</a:t>
            </a:fld>
            <a:endParaRPr lang="uk-UA"/>
          </a:p>
        </p:txBody>
      </p:sp>
    </p:spTree>
    <p:extLst>
      <p:ext uri="{BB962C8B-B14F-4D97-AF65-F5344CB8AC3E}">
        <p14:creationId xmlns:p14="http://schemas.microsoft.com/office/powerpoint/2010/main" val="163964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144001" cy="609600"/>
          </a:xfrm>
        </p:spPr>
        <p:txBody>
          <a:bodyPr>
            <a:normAutofit/>
          </a:bodyPr>
          <a:lstStyle/>
          <a:p>
            <a:r>
              <a:rPr lang="en-US" spc="0" dirty="0" smtClean="0"/>
              <a:t>Neural Age</a:t>
            </a:r>
            <a:r>
              <a:rPr lang="en-US" b="1"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dirty="0" smtClean="0">
                <a:solidFill>
                  <a:schemeClr val="bg1">
                    <a:lumMod val="50000"/>
                    <a:lumOff val="50000"/>
                  </a:schemeClr>
                </a:solidFill>
              </a:rPr>
              <a:t>-- Plot and Cast</a:t>
            </a:r>
            <a:endParaRPr lang="en-US" dirty="0">
              <a:solidFill>
                <a:schemeClr val="bg1">
                  <a:lumMod val="50000"/>
                  <a:lumOff val="50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612" y="2374440"/>
            <a:ext cx="2260450" cy="127192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19" y="2406305"/>
            <a:ext cx="1871593" cy="140369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812" y="2406306"/>
            <a:ext cx="1882689" cy="124005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212" y="2416295"/>
            <a:ext cx="1695592" cy="1230068"/>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256" y="4861304"/>
            <a:ext cx="1239568" cy="98639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212" y="4524030"/>
            <a:ext cx="1170311" cy="114269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5612" y="4505116"/>
            <a:ext cx="2514600" cy="1414463"/>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2813" y="4500637"/>
            <a:ext cx="1447800" cy="1340995"/>
          </a:xfrm>
          <a:prstGeom prst="rect">
            <a:avLst/>
          </a:prstGeom>
        </p:spPr>
      </p:pic>
      <p:sp>
        <p:nvSpPr>
          <p:cNvPr id="24" name="Rectangle 23"/>
          <p:cNvSpPr/>
          <p:nvPr/>
        </p:nvSpPr>
        <p:spPr>
          <a:xfrm>
            <a:off x="684211" y="1143000"/>
            <a:ext cx="10820401" cy="400110"/>
          </a:xfrm>
          <a:prstGeom prst="rect">
            <a:avLst/>
          </a:prstGeom>
        </p:spPr>
        <p:txBody>
          <a:bodyPr wrap="square">
            <a:spAutoFit/>
          </a:bodyPr>
          <a:lstStyle/>
          <a:p>
            <a:r>
              <a:rPr lang="en-US" sz="2000" dirty="0" smtClean="0">
                <a:solidFill>
                  <a:schemeClr val="bg1">
                    <a:lumMod val="50000"/>
                    <a:lumOff val="50000"/>
                  </a:schemeClr>
                </a:solidFill>
              </a:rPr>
              <a:t>Based on a true story.</a:t>
            </a:r>
            <a:endParaRPr lang="en-US" sz="2000" b="1" dirty="0">
              <a:ln w="13462">
                <a:solidFill>
                  <a:schemeClr val="bg1"/>
                </a:solidFill>
                <a:prstDash val="solid"/>
              </a:ln>
              <a:solidFill>
                <a:schemeClr val="bg1">
                  <a:lumMod val="50000"/>
                  <a:lumOff val="50000"/>
                </a:schemeClr>
              </a:solidFill>
              <a:effectLst>
                <a:outerShdw dist="38100" dir="2700000" algn="bl" rotWithShape="0">
                  <a:schemeClr val="accent5"/>
                </a:outerShdw>
              </a:effectLst>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2</a:t>
            </a:fld>
            <a:endParaRPr lang="uk-UA"/>
          </a:p>
        </p:txBody>
      </p:sp>
      <p:graphicFrame>
        <p:nvGraphicFramePr>
          <p:cNvPr id="3" name="Table 2"/>
          <p:cNvGraphicFramePr>
            <a:graphicFrameLocks noGrp="1"/>
          </p:cNvGraphicFramePr>
          <p:nvPr>
            <p:extLst>
              <p:ext uri="{D42A27DB-BD31-4B8C-83A1-F6EECF244321}">
                <p14:modId xmlns:p14="http://schemas.microsoft.com/office/powerpoint/2010/main" val="1374954214"/>
              </p:ext>
            </p:extLst>
          </p:nvPr>
        </p:nvGraphicFramePr>
        <p:xfrm>
          <a:off x="684211" y="1645920"/>
          <a:ext cx="10558392" cy="640080"/>
        </p:xfrm>
        <a:graphic>
          <a:graphicData uri="http://schemas.openxmlformats.org/drawingml/2006/table">
            <a:tbl>
              <a:tblPr firstRow="1" bandRow="1">
                <a:tableStyleId>{2D5ABB26-0587-4C30-8999-92F81FD0307C}</a:tableStyleId>
              </a:tblPr>
              <a:tblGrid>
                <a:gridCol w="2639598"/>
                <a:gridCol w="2639598"/>
                <a:gridCol w="2639598"/>
                <a:gridCol w="2639598"/>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 world immersed in computing</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An invention that has no equal</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An incredibly successful field</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 lucrative industry</a:t>
                      </a:r>
                    </a:p>
                    <a:p>
                      <a:endParaRPr lang="en-US" dirty="0"/>
                    </a:p>
                  </a:txBody>
                  <a:tcPr>
                    <a:lnL>
                      <a:noFill/>
                    </a:lnL>
                    <a:lnR>
                      <a:noFill/>
                    </a:lnR>
                    <a:lnT>
                      <a:noFill/>
                    </a:lnT>
                    <a:lnB>
                      <a:noFill/>
                    </a:lnB>
                    <a:lnTlToBr w="12700" cmpd="sng">
                      <a:noFill/>
                      <a:prstDash val="solid"/>
                    </a:lnTlToBr>
                    <a:lnBlToTr w="12700" cmpd="sng">
                      <a:noFill/>
                      <a:prstDash val="solid"/>
                    </a:lnBlToTr>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73965455"/>
              </p:ext>
            </p:extLst>
          </p:nvPr>
        </p:nvGraphicFramePr>
        <p:xfrm>
          <a:off x="684211" y="4048760"/>
          <a:ext cx="10558392" cy="370840"/>
        </p:xfrm>
        <a:graphic>
          <a:graphicData uri="http://schemas.openxmlformats.org/drawingml/2006/table">
            <a:tbl>
              <a:tblPr firstRow="1" bandRow="1">
                <a:tableStyleId>{2D5ABB26-0587-4C30-8999-92F81FD0307C}</a:tableStyleId>
              </a:tblPr>
              <a:tblGrid>
                <a:gridCol w="3519464"/>
                <a:gridCol w="3519464"/>
                <a:gridCol w="351946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C000"/>
                          </a:solidFill>
                        </a:rPr>
                        <a:t>An extraordinary prejudice</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92D050"/>
                          </a:solidFill>
                        </a:rPr>
                        <a:t>An inevitable (r)evolution</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B0F0"/>
                          </a:solidFill>
                        </a:rPr>
                        <a:t>And a brave neural future</a:t>
                      </a:r>
                    </a:p>
                  </a:txBody>
                  <a:tcPr>
                    <a:lnL>
                      <a:noFill/>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4708981"/>
          </a:xfrm>
          <a:prstGeom prst="rect">
            <a:avLst/>
          </a:prstGeom>
        </p:spPr>
        <p:txBody>
          <a:bodyPr wrap="square">
            <a:spAutoFit/>
          </a:bodyPr>
          <a:lstStyle/>
          <a:p>
            <a:r>
              <a:rPr lang="en-US" sz="2000" dirty="0" smtClean="0">
                <a:solidFill>
                  <a:srgbClr val="00B0F0"/>
                </a:solidFill>
              </a:rPr>
              <a:t>Ignorance or propaganda?</a:t>
            </a:r>
          </a:p>
          <a:p>
            <a:pPr marL="342900" indent="-342900">
              <a:buFont typeface="Arial" charset="0"/>
              <a:buChar char="•"/>
            </a:pPr>
            <a:r>
              <a:rPr lang="en-US" sz="2000" dirty="0" smtClean="0"/>
              <a:t>A perceptron </a:t>
            </a:r>
            <a:r>
              <a:rPr lang="en-US" sz="2000" dirty="0"/>
              <a:t>can </a:t>
            </a:r>
            <a:r>
              <a:rPr lang="en-US" sz="2000" dirty="0" smtClean="0"/>
              <a:t>model </a:t>
            </a:r>
            <a:r>
              <a:rPr lang="en-US" sz="2000" dirty="0"/>
              <a:t>non-monotonic functions if </a:t>
            </a:r>
            <a:r>
              <a:rPr lang="en-US" sz="2000" dirty="0" smtClean="0"/>
              <a:t>we allow </a:t>
            </a:r>
            <a:r>
              <a:rPr lang="en-US" sz="2000" dirty="0"/>
              <a:t>it to </a:t>
            </a:r>
            <a:r>
              <a:rPr lang="en-US" sz="2000" dirty="0" smtClean="0"/>
              <a:t>use</a:t>
            </a:r>
            <a:br>
              <a:rPr lang="en-US" sz="2000" dirty="0" smtClean="0"/>
            </a:br>
            <a:r>
              <a:rPr lang="en-US" sz="2000" dirty="0" smtClean="0"/>
              <a:t> </a:t>
            </a:r>
            <a:r>
              <a:rPr lang="en-US" sz="2000" dirty="0"/>
              <a:t>non-monotonic activations </a:t>
            </a:r>
            <a:r>
              <a:rPr lang="en-US" sz="2000" dirty="0" smtClean="0"/>
              <a:t>functions </a:t>
            </a:r>
            <a:r>
              <a:rPr lang="en-US" sz="2000" dirty="0" smtClean="0"/>
              <a:t>(e.g. sinusoid </a:t>
            </a:r>
            <a:r>
              <a:rPr lang="en-US" sz="2000" dirty="0" smtClean="0"/>
              <a:t>or </a:t>
            </a:r>
            <a:r>
              <a:rPr lang="en-US" sz="2000" dirty="0" smtClean="0"/>
              <a:t>bell-shaped functions).</a:t>
            </a:r>
          </a:p>
          <a:p>
            <a:pPr marL="342900" indent="-342900">
              <a:buFont typeface="Arial" charset="0"/>
              <a:buChar char="•"/>
            </a:pPr>
            <a:r>
              <a:rPr lang="en-US" sz="2000" dirty="0" smtClean="0"/>
              <a:t>The </a:t>
            </a:r>
            <a:r>
              <a:rPr lang="en-US" sz="2000" dirty="0"/>
              <a:t>limitations </a:t>
            </a:r>
            <a:r>
              <a:rPr lang="en-US" sz="2000" dirty="0" smtClean="0"/>
              <a:t>of </a:t>
            </a:r>
            <a:r>
              <a:rPr lang="en-US" sz="2000" dirty="0"/>
              <a:t>single </a:t>
            </a:r>
            <a:r>
              <a:rPr lang="en-US" sz="2000" dirty="0" smtClean="0"/>
              <a:t>perceptrons </a:t>
            </a:r>
            <a:r>
              <a:rPr lang="en-US" sz="2000" dirty="0"/>
              <a:t>are </a:t>
            </a:r>
            <a:r>
              <a:rPr lang="en-US" sz="2000" dirty="0" smtClean="0"/>
              <a:t>irrelevant. </a:t>
            </a:r>
            <a:r>
              <a:rPr lang="en-US" sz="2000" dirty="0"/>
              <a:t>The real issue is </a:t>
            </a:r>
            <a:r>
              <a:rPr lang="en-US" sz="2000" dirty="0" smtClean="0"/>
              <a:t>in</a:t>
            </a:r>
            <a:br>
              <a:rPr lang="en-US" sz="2000" dirty="0" smtClean="0"/>
            </a:br>
            <a:r>
              <a:rPr lang="en-US" sz="2000" dirty="0" smtClean="0"/>
              <a:t> </a:t>
            </a:r>
            <a:r>
              <a:rPr lang="en-US" sz="2000" dirty="0"/>
              <a:t>training multi-layer </a:t>
            </a:r>
            <a:r>
              <a:rPr lang="en-US" sz="2000" dirty="0" smtClean="0"/>
              <a:t>perceptrons.</a:t>
            </a:r>
          </a:p>
          <a:p>
            <a:pPr marL="342900" indent="-342900">
              <a:buFont typeface="Arial" charset="0"/>
              <a:buChar char="•"/>
            </a:pPr>
            <a:r>
              <a:rPr lang="en-US" sz="2000" dirty="0" smtClean="0">
                <a:solidFill>
                  <a:srgbClr val="FFC000"/>
                </a:solidFill>
              </a:rPr>
              <a:t>Without </a:t>
            </a:r>
            <a:r>
              <a:rPr lang="en-US" sz="2000" dirty="0">
                <a:solidFill>
                  <a:srgbClr val="FFC000"/>
                </a:solidFill>
              </a:rPr>
              <a:t>any proof or even supporting evidence, the authors of the book claimed that such multi-layer perceptrons could not be effectively trained</a:t>
            </a:r>
            <a:r>
              <a:rPr lang="en-US" sz="2000" dirty="0" smtClean="0">
                <a:solidFill>
                  <a:srgbClr val="FFC000"/>
                </a:solidFill>
              </a:rPr>
              <a:t>.</a:t>
            </a:r>
          </a:p>
          <a:p>
            <a:pPr marL="342900" indent="-342900">
              <a:buFont typeface="Arial" charset="0"/>
              <a:buChar char="•"/>
            </a:pPr>
            <a:r>
              <a:rPr lang="en-US" sz="2000" dirty="0" smtClean="0"/>
              <a:t>Previous </a:t>
            </a:r>
            <a:r>
              <a:rPr lang="en-US" sz="2000" dirty="0"/>
              <a:t>forms and variants of back-propagation had been published early in the </a:t>
            </a:r>
            <a:r>
              <a:rPr lang="en-US" sz="2000" dirty="0">
                <a:solidFill>
                  <a:srgbClr val="00B0F0"/>
                </a:solidFill>
              </a:rPr>
              <a:t>1960s</a:t>
            </a:r>
            <a:r>
              <a:rPr lang="en-US" sz="2000" dirty="0"/>
              <a:t>. </a:t>
            </a:r>
            <a:endParaRPr lang="en-US" sz="2000" dirty="0" smtClean="0"/>
          </a:p>
          <a:p>
            <a:pPr marL="342900" indent="-342900">
              <a:buFont typeface="Arial" charset="0"/>
              <a:buChar char="•"/>
            </a:pPr>
            <a:r>
              <a:rPr lang="en-US" sz="2000" dirty="0"/>
              <a:t>G</a:t>
            </a:r>
            <a:r>
              <a:rPr lang="en-US" sz="2000" dirty="0" smtClean="0"/>
              <a:t>radient-based </a:t>
            </a:r>
            <a:r>
              <a:rPr lang="en-US" sz="2000" dirty="0"/>
              <a:t>methods to find local extrema </a:t>
            </a:r>
            <a:r>
              <a:rPr lang="en-US" sz="2000" dirty="0" smtClean="0"/>
              <a:t>had </a:t>
            </a:r>
            <a:r>
              <a:rPr lang="en-US" sz="2000" dirty="0"/>
              <a:t>been used in physics and calculus for centuries. </a:t>
            </a:r>
            <a:endParaRPr lang="en-US" sz="2000" dirty="0" smtClean="0"/>
          </a:p>
          <a:p>
            <a:pPr marL="342900" indent="-342900">
              <a:buFont typeface="Arial" charset="0"/>
              <a:buChar char="•"/>
            </a:pPr>
            <a:r>
              <a:rPr lang="en-US" sz="2000" dirty="0">
                <a:solidFill>
                  <a:srgbClr val="FFC000"/>
                </a:solidFill>
              </a:rPr>
              <a:t>T</a:t>
            </a:r>
            <a:r>
              <a:rPr lang="en-US" sz="2000" dirty="0" smtClean="0">
                <a:solidFill>
                  <a:srgbClr val="FFC000"/>
                </a:solidFill>
              </a:rPr>
              <a:t>he </a:t>
            </a:r>
            <a:r>
              <a:rPr lang="en-US" sz="2000" dirty="0">
                <a:solidFill>
                  <a:srgbClr val="FFC000"/>
                </a:solidFill>
              </a:rPr>
              <a:t>authors conveniently ignored those facts.</a:t>
            </a:r>
            <a:r>
              <a:rPr lang="en-US" sz="2000" dirty="0"/>
              <a:t> </a:t>
            </a:r>
            <a:endParaRPr lang="en-US" sz="2000" dirty="0" smtClean="0"/>
          </a:p>
          <a:p>
            <a:pPr marL="342900" indent="-342900">
              <a:buFont typeface="Arial" charset="0"/>
              <a:buChar char="•"/>
            </a:pPr>
            <a:r>
              <a:rPr lang="en-US" sz="2000" dirty="0"/>
              <a:t>T</a:t>
            </a:r>
            <a:r>
              <a:rPr lang="en-US" sz="2000" dirty="0" smtClean="0"/>
              <a:t>heir </a:t>
            </a:r>
            <a:r>
              <a:rPr lang="en-US" sz="2000" dirty="0"/>
              <a:t>claims were eventually </a:t>
            </a:r>
            <a:r>
              <a:rPr lang="en-US" sz="2000" dirty="0" smtClean="0"/>
              <a:t>debunked, </a:t>
            </a:r>
            <a:r>
              <a:rPr lang="en-US" sz="2000" dirty="0"/>
              <a:t>their entire book is </a:t>
            </a:r>
            <a:r>
              <a:rPr lang="en-US" sz="2000" dirty="0" smtClean="0"/>
              <a:t>ridiculous:</a:t>
            </a:r>
          </a:p>
          <a:p>
            <a:pPr marL="800100" lvl="1" indent="-342900">
              <a:buFont typeface="Wingdings" charset="2"/>
              <a:buChar char="Ø"/>
            </a:pPr>
            <a:r>
              <a:rPr lang="en-US" sz="2000" dirty="0" smtClean="0"/>
              <a:t>It </a:t>
            </a:r>
            <a:r>
              <a:rPr lang="en-US" sz="2000" dirty="0"/>
              <a:t>fails to make trivial mathematical </a:t>
            </a:r>
            <a:r>
              <a:rPr lang="en-US" sz="2000" dirty="0" smtClean="0"/>
              <a:t>observations.</a:t>
            </a:r>
          </a:p>
          <a:p>
            <a:pPr marL="800100" lvl="1" indent="-342900">
              <a:buFont typeface="Wingdings" charset="2"/>
              <a:buChar char="Ø"/>
            </a:pPr>
            <a:r>
              <a:rPr lang="en-US" sz="2000" dirty="0" smtClean="0"/>
              <a:t>It </a:t>
            </a:r>
            <a:r>
              <a:rPr lang="en-US" sz="2000" dirty="0"/>
              <a:t>projects limitations of logic onto </a:t>
            </a:r>
            <a:r>
              <a:rPr lang="en-US" sz="2000" dirty="0" smtClean="0"/>
              <a:t>perceptrons.</a:t>
            </a:r>
          </a:p>
          <a:p>
            <a:pPr marL="800100" lvl="1" indent="-342900">
              <a:buFont typeface="Wingdings" charset="2"/>
              <a:buChar char="Ø"/>
            </a:pPr>
            <a:r>
              <a:rPr lang="en-US" sz="2000" dirty="0"/>
              <a:t>I</a:t>
            </a:r>
            <a:r>
              <a:rPr lang="en-US" sz="2000" dirty="0" smtClean="0"/>
              <a:t>t </a:t>
            </a:r>
            <a:r>
              <a:rPr lang="en-US" sz="2000" dirty="0"/>
              <a:t>confuses global with local extrema and exact solutions with approximate </a:t>
            </a:r>
            <a:r>
              <a:rPr lang="en-US" sz="2000" dirty="0" smtClean="0"/>
              <a:t>ones.</a:t>
            </a:r>
          </a:p>
          <a:p>
            <a:pPr marL="800100" lvl="1" indent="-342900">
              <a:buFont typeface="Wingdings" charset="2"/>
              <a:buChar char="Ø"/>
            </a:pPr>
            <a:r>
              <a:rPr lang="en-US" sz="2000" dirty="0"/>
              <a:t>I</a:t>
            </a:r>
            <a:r>
              <a:rPr lang="en-US" sz="2000" dirty="0" smtClean="0"/>
              <a:t>t </a:t>
            </a:r>
            <a:r>
              <a:rPr lang="en-US" sz="2000" dirty="0"/>
              <a:t>implies that we </a:t>
            </a:r>
            <a:r>
              <a:rPr lang="en-US" sz="2000" dirty="0" smtClean="0"/>
              <a:t>cannot approximate </a:t>
            </a:r>
            <a:r>
              <a:rPr lang="en-US" sz="2000" dirty="0"/>
              <a:t>functions with multi-level parameterizations</a:t>
            </a:r>
            <a:r>
              <a:rPr lang="en-US" sz="2000" dirty="0" smtClean="0"/>
              <a:t>.</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175" y="1620218"/>
            <a:ext cx="2536838" cy="956359"/>
          </a:xfrm>
          <a:prstGeom prst="rect">
            <a:avLst/>
          </a:prstGeom>
        </p:spPr>
      </p:pic>
      <p:sp>
        <p:nvSpPr>
          <p:cNvPr id="2" name="Slide Number Placeholder 1"/>
          <p:cNvSpPr>
            <a:spLocks noGrp="1"/>
          </p:cNvSpPr>
          <p:nvPr>
            <p:ph type="sldNum" sz="quarter" idx="12"/>
          </p:nvPr>
        </p:nvSpPr>
        <p:spPr/>
        <p:txBody>
          <a:bodyPr/>
          <a:lstStyle/>
          <a:p>
            <a:fld id="{2A013F82-EE5E-44EE-A61D-E31C6657F26F}" type="slidenum">
              <a:rPr lang="uk-UA" smtClean="0"/>
              <a:t>20</a:t>
            </a:fld>
            <a:endParaRPr lang="uk-UA"/>
          </a:p>
        </p:txBody>
      </p:sp>
    </p:spTree>
    <p:extLst>
      <p:ext uri="{BB962C8B-B14F-4D97-AF65-F5344CB8AC3E}">
        <p14:creationId xmlns:p14="http://schemas.microsoft.com/office/powerpoint/2010/main" val="7032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4093428"/>
          </a:xfrm>
          <a:prstGeom prst="rect">
            <a:avLst/>
          </a:prstGeom>
        </p:spPr>
        <p:txBody>
          <a:bodyPr wrap="square">
            <a:spAutoFit/>
          </a:bodyPr>
          <a:lstStyle/>
          <a:p>
            <a:r>
              <a:rPr lang="en-US" sz="2000" dirty="0" smtClean="0"/>
              <a:t>Let </a:t>
            </a:r>
            <a:r>
              <a:rPr lang="en-US" sz="2000" dirty="0"/>
              <a:t>us examine those grand failures in more </a:t>
            </a:r>
            <a:r>
              <a:rPr lang="en-US" sz="2000" dirty="0" smtClean="0"/>
              <a:t>detail.</a:t>
            </a:r>
          </a:p>
          <a:p>
            <a:r>
              <a:rPr lang="en-US" sz="2000" dirty="0" smtClean="0">
                <a:solidFill>
                  <a:srgbClr val="00B0F0"/>
                </a:solidFill>
              </a:rPr>
              <a:t>Trivial fact: </a:t>
            </a:r>
          </a:p>
          <a:p>
            <a:pPr marL="457200" indent="-457200">
              <a:buFont typeface="+mj-lt"/>
              <a:buAutoNum type="arabicPeriod"/>
            </a:pPr>
            <a:r>
              <a:rPr lang="en-US" sz="2000" dirty="0" smtClean="0"/>
              <a:t>A </a:t>
            </a:r>
            <a:r>
              <a:rPr lang="en-US" sz="2000" dirty="0"/>
              <a:t>perceptron can model the logical functions "and", "or", and "</a:t>
            </a:r>
            <a:r>
              <a:rPr lang="en-US" sz="2000" dirty="0" smtClean="0"/>
              <a:t>not” (the latter can be absorbed into the signs of the weights and it does not require a unit).</a:t>
            </a:r>
          </a:p>
          <a:p>
            <a:r>
              <a:rPr lang="en-US" sz="2000" dirty="0" smtClean="0">
                <a:solidFill>
                  <a:srgbClr val="00B0F0"/>
                </a:solidFill>
              </a:rPr>
              <a:t>Direct consequences:</a:t>
            </a:r>
            <a:endParaRPr lang="en-US" sz="2000" dirty="0">
              <a:solidFill>
                <a:srgbClr val="00B0F0"/>
              </a:solidFill>
            </a:endParaRPr>
          </a:p>
          <a:p>
            <a:pPr marL="457200" indent="-457200">
              <a:buFont typeface="+mj-lt"/>
              <a:buAutoNum type="arabicPeriod" startAt="2"/>
            </a:pPr>
            <a:r>
              <a:rPr lang="en-US" sz="2000" dirty="0" smtClean="0"/>
              <a:t>Any </a:t>
            </a:r>
            <a:r>
              <a:rPr lang="en-US" sz="2000" dirty="0"/>
              <a:t>logical circuit can be represented by multi-layer perceptrons of the same depth and with at most the same number of units as the number of gates in the circuit.</a:t>
            </a:r>
          </a:p>
          <a:p>
            <a:pPr marL="457200" indent="-457200">
              <a:buFont typeface="+mj-lt"/>
              <a:buAutoNum type="arabicPeriod" startAt="2"/>
            </a:pPr>
            <a:r>
              <a:rPr lang="en-US" sz="2000" dirty="0"/>
              <a:t>P</a:t>
            </a:r>
            <a:r>
              <a:rPr lang="en-US" sz="2000" dirty="0" smtClean="0"/>
              <a:t>erceptrons </a:t>
            </a:r>
            <a:r>
              <a:rPr lang="en-US" sz="2000" dirty="0"/>
              <a:t>are computationally complete and with the same time complexity as logical </a:t>
            </a:r>
            <a:r>
              <a:rPr lang="en-US" sz="2000" dirty="0" smtClean="0"/>
              <a:t>circuits.</a:t>
            </a:r>
          </a:p>
          <a:p>
            <a:pPr marL="457200" indent="-457200">
              <a:buFont typeface="+mj-lt"/>
              <a:buAutoNum type="arabicPeriod" startAt="2"/>
            </a:pPr>
            <a:r>
              <a:rPr lang="en-US" sz="2000" dirty="0" smtClean="0"/>
              <a:t>If </a:t>
            </a:r>
            <a:r>
              <a:rPr lang="en-US" sz="2000" dirty="0"/>
              <a:t>we are to make statements about the computational power of perceptrons and their time complexity, we must not limit their depth or their </a:t>
            </a:r>
            <a:r>
              <a:rPr lang="en-US" sz="2000" dirty="0" smtClean="0"/>
              <a:t>size.</a:t>
            </a:r>
          </a:p>
          <a:p>
            <a:pPr marL="457200" indent="-457200">
              <a:buFont typeface="+mj-lt"/>
              <a:buAutoNum type="arabicPeriod" startAt="2"/>
            </a:pPr>
            <a:r>
              <a:rPr lang="en-US" sz="2000" dirty="0" smtClean="0"/>
              <a:t>All </a:t>
            </a:r>
            <a:r>
              <a:rPr lang="en-US" sz="2000" dirty="0"/>
              <a:t>constraints about the structure and connectivity of multi-layer perceptrons are not intrinsic limitations of perceptrons but limitations of logic and thus of all of </a:t>
            </a:r>
            <a:r>
              <a:rPr lang="en-US" sz="2000" dirty="0" smtClean="0"/>
              <a:t>computing </a:t>
            </a:r>
            <a:r>
              <a:rPr lang="en-US" sz="2000" dirty="0" smtClean="0">
                <a:solidFill>
                  <a:schemeClr val="tx1">
                    <a:lumMod val="50000"/>
                  </a:schemeClr>
                </a:solidFill>
              </a:rPr>
              <a:t>(e.g. the </a:t>
            </a:r>
            <a:r>
              <a:rPr lang="en-US" sz="2000" dirty="0">
                <a:solidFill>
                  <a:schemeClr val="tx1">
                    <a:lumMod val="50000"/>
                  </a:schemeClr>
                </a:solidFill>
              </a:rPr>
              <a:t>global connectivity constraint that the authors proved in their book is a limitation of Boolean </a:t>
            </a:r>
            <a:r>
              <a:rPr lang="en-US" sz="2000" dirty="0" smtClean="0">
                <a:solidFill>
                  <a:schemeClr val="tx1">
                    <a:lumMod val="50000"/>
                  </a:schemeClr>
                </a:solidFill>
              </a:rPr>
              <a:t>circuits).</a:t>
            </a:r>
          </a:p>
        </p:txBody>
      </p:sp>
      <p:sp>
        <p:nvSpPr>
          <p:cNvPr id="2" name="Slide Number Placeholder 1"/>
          <p:cNvSpPr>
            <a:spLocks noGrp="1"/>
          </p:cNvSpPr>
          <p:nvPr>
            <p:ph type="sldNum" sz="quarter" idx="12"/>
          </p:nvPr>
        </p:nvSpPr>
        <p:spPr/>
        <p:txBody>
          <a:bodyPr/>
          <a:lstStyle/>
          <a:p>
            <a:fld id="{2A013F82-EE5E-44EE-A61D-E31C6657F26F}" type="slidenum">
              <a:rPr lang="uk-UA" smtClean="0"/>
              <a:t>21</a:t>
            </a:fld>
            <a:endParaRPr lang="uk-UA"/>
          </a:p>
        </p:txBody>
      </p:sp>
    </p:spTree>
    <p:extLst>
      <p:ext uri="{BB962C8B-B14F-4D97-AF65-F5344CB8AC3E}">
        <p14:creationId xmlns:p14="http://schemas.microsoft.com/office/powerpoint/2010/main" val="12152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4708981"/>
          </a:xfrm>
          <a:prstGeom prst="rect">
            <a:avLst/>
          </a:prstGeom>
        </p:spPr>
        <p:txBody>
          <a:bodyPr wrap="square">
            <a:spAutoFit/>
          </a:bodyPr>
          <a:lstStyle/>
          <a:p>
            <a:r>
              <a:rPr lang="en-US" sz="2000" dirty="0" smtClean="0">
                <a:solidFill>
                  <a:srgbClr val="00B0F0"/>
                </a:solidFill>
              </a:rPr>
              <a:t>More facts</a:t>
            </a:r>
          </a:p>
          <a:p>
            <a:pPr marL="457200" indent="-457200">
              <a:buFont typeface="+mj-lt"/>
              <a:buAutoNum type="arabicPeriod" startAt="6"/>
            </a:pPr>
            <a:r>
              <a:rPr lang="en-US" sz="2000" dirty="0" smtClean="0"/>
              <a:t>Given </a:t>
            </a:r>
            <a:r>
              <a:rPr lang="en-US" sz="2000" dirty="0"/>
              <a:t>that all Boolean functions can be converted in disjunctive (or conjunctive) normal form, three-layer perceptrons can model any Boolean function with three layers and as many hidden units as terms in the normal form. </a:t>
            </a:r>
            <a:endParaRPr lang="en-US" sz="2000" dirty="0" smtClean="0"/>
          </a:p>
          <a:p>
            <a:pPr marL="457200" indent="-457200">
              <a:buFont typeface="+mj-lt"/>
              <a:buAutoNum type="arabicPeriod" startAt="6"/>
            </a:pPr>
            <a:r>
              <a:rPr lang="en-US" sz="2000" dirty="0"/>
              <a:t>All this was well known at the time of the publication. The authors </a:t>
            </a:r>
            <a:r>
              <a:rPr lang="en-US" sz="2000" dirty="0" smtClean="0"/>
              <a:t>mentioned it in the boot as well as in </a:t>
            </a:r>
            <a:r>
              <a:rPr lang="en-US" sz="2000" dirty="0"/>
              <a:t>a report in </a:t>
            </a:r>
            <a:r>
              <a:rPr lang="en-US" sz="2000" dirty="0" smtClean="0">
                <a:solidFill>
                  <a:srgbClr val="00B0F0"/>
                </a:solidFill>
              </a:rPr>
              <a:t>1972</a:t>
            </a:r>
            <a:r>
              <a:rPr lang="en-US" sz="2000" dirty="0" smtClean="0"/>
              <a:t>: </a:t>
            </a:r>
            <a:r>
              <a:rPr lang="en-US" sz="2000" dirty="0" smtClean="0">
                <a:solidFill>
                  <a:srgbClr val="00B050"/>
                </a:solidFill>
              </a:rPr>
              <a:t>"</a:t>
            </a:r>
            <a:r>
              <a:rPr lang="en-US" sz="2000" dirty="0">
                <a:solidFill>
                  <a:srgbClr val="00B050"/>
                </a:solidFill>
              </a:rPr>
              <a:t>a universal computer could be built entirely out of linear threshold modules."</a:t>
            </a:r>
          </a:p>
          <a:p>
            <a:pPr marL="457200" indent="-457200">
              <a:buFont typeface="+mj-lt"/>
              <a:buAutoNum type="arabicPeriod" startAt="6"/>
            </a:pPr>
            <a:r>
              <a:rPr lang="en-US" sz="2000" dirty="0" smtClean="0"/>
              <a:t>Yet, in a separate report in </a:t>
            </a:r>
            <a:r>
              <a:rPr lang="en-US" sz="2000" dirty="0" smtClean="0">
                <a:solidFill>
                  <a:srgbClr val="00B0F0"/>
                </a:solidFill>
              </a:rPr>
              <a:t>1972</a:t>
            </a:r>
            <a:r>
              <a:rPr lang="en-US" sz="2000" dirty="0" smtClean="0"/>
              <a:t>,  they claimed the opposite: </a:t>
            </a:r>
            <a:r>
              <a:rPr lang="en-US" sz="2000" dirty="0" smtClean="0">
                <a:solidFill>
                  <a:srgbClr val="FF0000"/>
                </a:solidFill>
              </a:rPr>
              <a:t>"</a:t>
            </a:r>
            <a:r>
              <a:rPr lang="en-US" sz="2000" dirty="0">
                <a:solidFill>
                  <a:srgbClr val="FF0000"/>
                </a:solidFill>
              </a:rPr>
              <a:t>Virtually nothing is known about the computational capabilities of this latter kind of machine. We believe that it can do little more than can a low order perceptron."</a:t>
            </a:r>
          </a:p>
          <a:p>
            <a:r>
              <a:rPr lang="en-US" sz="2000" dirty="0" smtClean="0">
                <a:solidFill>
                  <a:srgbClr val="00B0F0"/>
                </a:solidFill>
              </a:rPr>
              <a:t>Possible explanations</a:t>
            </a:r>
          </a:p>
          <a:p>
            <a:pPr marL="342900" indent="-342900">
              <a:buFont typeface="Arial" charset="0"/>
              <a:buChar char="•"/>
            </a:pPr>
            <a:r>
              <a:rPr lang="en-US" sz="2000" dirty="0" smtClean="0"/>
              <a:t>The </a:t>
            </a:r>
            <a:r>
              <a:rPr lang="en-US" sz="2000" dirty="0"/>
              <a:t>authors were so ignorant and incompetent as to fail to notice </a:t>
            </a:r>
            <a:r>
              <a:rPr lang="en-US" sz="2000" dirty="0" smtClean="0"/>
              <a:t>trivial </a:t>
            </a:r>
            <a:r>
              <a:rPr lang="en-US" sz="2000" dirty="0"/>
              <a:t>mathematical relationships</a:t>
            </a:r>
            <a:r>
              <a:rPr lang="en-US" sz="2000" dirty="0" smtClean="0"/>
              <a:t>, and they both suffered from amnesia in 1972. </a:t>
            </a:r>
          </a:p>
          <a:p>
            <a:pPr marL="342900" indent="-342900">
              <a:buFont typeface="Arial" charset="0"/>
              <a:buChar char="•"/>
            </a:pPr>
            <a:r>
              <a:rPr lang="en-US" sz="2000" dirty="0" smtClean="0"/>
              <a:t>Their efforts </a:t>
            </a:r>
            <a:r>
              <a:rPr lang="en-US" sz="2000" dirty="0"/>
              <a:t>were intentional and meant to mislead and bias the community against perceptrons -- and neural networks. </a:t>
            </a:r>
            <a:r>
              <a:rPr lang="en-US" sz="2000" dirty="0" smtClean="0"/>
              <a:t> They were propagandists, </a:t>
            </a:r>
            <a:r>
              <a:rPr lang="en-US" sz="2000" dirty="0"/>
              <a:t>lost in their own web of falsifications and </a:t>
            </a:r>
            <a:r>
              <a:rPr lang="en-US" sz="2000" dirty="0" smtClean="0"/>
              <a:t>contradictions.</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22</a:t>
            </a:fld>
            <a:endParaRPr lang="uk-UA"/>
          </a:p>
        </p:txBody>
      </p:sp>
    </p:spTree>
    <p:extLst>
      <p:ext uri="{BB962C8B-B14F-4D97-AF65-F5344CB8AC3E}">
        <p14:creationId xmlns:p14="http://schemas.microsoft.com/office/powerpoint/2010/main" val="6351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201424"/>
          </a:xfrm>
          <a:prstGeom prst="rect">
            <a:avLst/>
          </a:prstGeom>
        </p:spPr>
        <p:txBody>
          <a:bodyPr wrap="square">
            <a:spAutoFit/>
          </a:bodyPr>
          <a:lstStyle/>
          <a:p>
            <a:r>
              <a:rPr lang="en-US" sz="2000" dirty="0" smtClean="0">
                <a:solidFill>
                  <a:srgbClr val="00B0F0"/>
                </a:solidFill>
              </a:rPr>
              <a:t>Few more facts</a:t>
            </a:r>
          </a:p>
          <a:p>
            <a:pPr marL="342900" indent="-342900">
              <a:buFont typeface="Arial" charset="0"/>
              <a:buChar char="•"/>
            </a:pPr>
            <a:r>
              <a:rPr lang="en-US" sz="2000" dirty="0" smtClean="0"/>
              <a:t>The 1969 “perceptrons” book was hailed as a breakthrough by the artificial intelligence community. </a:t>
            </a:r>
          </a:p>
          <a:p>
            <a:pPr marL="342900" indent="-342900">
              <a:buFont typeface="Arial" charset="0"/>
              <a:buChar char="•"/>
            </a:pPr>
            <a:r>
              <a:rPr lang="en-US" sz="2000" dirty="0" smtClean="0"/>
              <a:t>One </a:t>
            </a:r>
            <a:r>
              <a:rPr lang="en-US" sz="2000" dirty="0"/>
              <a:t>of the authors was given the Turing award in computer </a:t>
            </a:r>
            <a:r>
              <a:rPr lang="en-US" sz="2000" dirty="0" smtClean="0"/>
              <a:t>science.</a:t>
            </a:r>
          </a:p>
          <a:p>
            <a:r>
              <a:rPr lang="en-US" sz="2000" dirty="0" smtClean="0">
                <a:solidFill>
                  <a:srgbClr val="00B0F0"/>
                </a:solidFill>
              </a:rPr>
              <a:t>One more question</a:t>
            </a:r>
          </a:p>
          <a:p>
            <a:pPr marL="342900" indent="-342900">
              <a:buFont typeface="Arial" charset="0"/>
              <a:buChar char="•"/>
            </a:pPr>
            <a:r>
              <a:rPr lang="en-US" sz="2000" dirty="0" smtClean="0"/>
              <a:t>What </a:t>
            </a:r>
            <a:r>
              <a:rPr lang="en-US" sz="2000" dirty="0"/>
              <a:t>forces, interests and considerations </a:t>
            </a:r>
            <a:r>
              <a:rPr lang="en-US" sz="2000" dirty="0" smtClean="0"/>
              <a:t>can lead </a:t>
            </a:r>
            <a:r>
              <a:rPr lang="en-US" sz="2000" dirty="0"/>
              <a:t>a community of </a:t>
            </a:r>
            <a:r>
              <a:rPr lang="en-US" sz="2000" dirty="0" smtClean="0"/>
              <a:t>scientists </a:t>
            </a:r>
            <a:r>
              <a:rPr lang="en-US" sz="2000" dirty="0"/>
              <a:t>not only accept but also celebrate </a:t>
            </a:r>
            <a:r>
              <a:rPr lang="en-US" sz="2000" dirty="0" smtClean="0"/>
              <a:t>pure propaganda? </a:t>
            </a:r>
            <a:endParaRPr lang="en-US" sz="2000" dirty="0"/>
          </a:p>
          <a:p>
            <a:r>
              <a:rPr lang="en-US" sz="2000" dirty="0">
                <a:solidFill>
                  <a:srgbClr val="00B0F0"/>
                </a:solidFill>
              </a:rPr>
              <a:t>We can answer the </a:t>
            </a:r>
            <a:r>
              <a:rPr lang="en-US" sz="2000" dirty="0" smtClean="0">
                <a:solidFill>
                  <a:srgbClr val="00B0F0"/>
                </a:solidFill>
              </a:rPr>
              <a:t>question </a:t>
            </a:r>
            <a:r>
              <a:rPr lang="en-US" sz="2000" dirty="0">
                <a:solidFill>
                  <a:srgbClr val="00B0F0"/>
                </a:solidFill>
              </a:rPr>
              <a:t>if we follow the </a:t>
            </a:r>
            <a:r>
              <a:rPr lang="en-US" sz="2000" dirty="0" smtClean="0">
                <a:solidFill>
                  <a:srgbClr val="00B0F0"/>
                </a:solidFill>
              </a:rPr>
              <a:t>money</a:t>
            </a:r>
          </a:p>
          <a:p>
            <a:pPr marL="342900" indent="-342900">
              <a:buFont typeface="Arial" charset="0"/>
              <a:buChar char="•"/>
            </a:pPr>
            <a:r>
              <a:rPr lang="en-US" sz="2000" dirty="0" smtClean="0"/>
              <a:t>The </a:t>
            </a:r>
            <a:r>
              <a:rPr lang="en-US" sz="2000" dirty="0"/>
              <a:t>book spearheaded an effort to divert funding from neural networks into artificial intelligence. </a:t>
            </a:r>
            <a:endParaRPr lang="en-US" sz="2000" dirty="0" smtClean="0"/>
          </a:p>
          <a:p>
            <a:pPr marL="342900" indent="-342900">
              <a:buFont typeface="Arial" charset="0"/>
              <a:buChar char="•"/>
            </a:pPr>
            <a:r>
              <a:rPr lang="en-US" sz="2000" dirty="0" smtClean="0"/>
              <a:t>Various </a:t>
            </a:r>
            <a:r>
              <a:rPr lang="en-US" sz="2000" dirty="0"/>
              <a:t>prominent figures in </a:t>
            </a:r>
            <a:r>
              <a:rPr lang="en-US" sz="2000" dirty="0" smtClean="0"/>
              <a:t>artificial intelligence used </a:t>
            </a:r>
            <a:r>
              <a:rPr lang="en-US" sz="2000" dirty="0"/>
              <a:t>their influence and power to that effect. </a:t>
            </a:r>
            <a:endParaRPr lang="en-US" sz="2000" dirty="0" smtClean="0"/>
          </a:p>
          <a:p>
            <a:pPr marL="342900" indent="-342900">
              <a:buFont typeface="Arial" charset="0"/>
              <a:buChar char="•"/>
            </a:pPr>
            <a:r>
              <a:rPr lang="en-US" sz="2000" dirty="0" smtClean="0"/>
              <a:t>Those </a:t>
            </a:r>
            <a:r>
              <a:rPr lang="en-US" sz="2000" dirty="0"/>
              <a:t>efforts, combined with </a:t>
            </a:r>
            <a:r>
              <a:rPr lang="en-US" sz="2000" dirty="0" smtClean="0"/>
              <a:t>neural network hype and the </a:t>
            </a:r>
            <a:r>
              <a:rPr lang="en-US" sz="2000" dirty="0"/>
              <a:t>premature death of Rosenblatt, </a:t>
            </a:r>
            <a:r>
              <a:rPr lang="en-US" sz="2000" dirty="0" smtClean="0"/>
              <a:t>led </a:t>
            </a:r>
            <a:r>
              <a:rPr lang="en-US" sz="2000" dirty="0"/>
              <a:t>to a complete drainage of </a:t>
            </a:r>
            <a:r>
              <a:rPr lang="en-US" sz="2000" dirty="0" smtClean="0"/>
              <a:t>funding</a:t>
            </a:r>
            <a:r>
              <a:rPr lang="en-US" sz="2000" dirty="0"/>
              <a:t>:</a:t>
            </a:r>
            <a:endParaRPr lang="en-US" sz="2000" dirty="0" smtClean="0"/>
          </a:p>
          <a:p>
            <a:pPr marL="800100" lvl="1" indent="-342900">
              <a:buFont typeface="Wingdings" charset="2"/>
              <a:buChar char="Ø"/>
            </a:pPr>
            <a:r>
              <a:rPr lang="en-US" dirty="0" smtClean="0"/>
              <a:t>Neural </a:t>
            </a:r>
            <a:r>
              <a:rPr lang="en-US" dirty="0"/>
              <a:t>network researchers </a:t>
            </a:r>
            <a:r>
              <a:rPr lang="en-US" dirty="0" smtClean="0"/>
              <a:t>were </a:t>
            </a:r>
            <a:r>
              <a:rPr lang="en-US" dirty="0"/>
              <a:t>told by </a:t>
            </a:r>
            <a:r>
              <a:rPr lang="en-US" dirty="0" smtClean="0"/>
              <a:t>US funding </a:t>
            </a:r>
            <a:r>
              <a:rPr lang="en-US" dirty="0"/>
              <a:t>agencies to prepare for "very dry years". </a:t>
            </a:r>
            <a:endParaRPr lang="en-US" dirty="0" smtClean="0"/>
          </a:p>
          <a:p>
            <a:pPr marL="800100" lvl="1" indent="-342900">
              <a:buFont typeface="Wingdings" charset="2"/>
              <a:buChar char="Ø"/>
            </a:pPr>
            <a:r>
              <a:rPr lang="en-US" dirty="0" smtClean="0"/>
              <a:t>Research </a:t>
            </a:r>
            <a:r>
              <a:rPr lang="en-US" dirty="0"/>
              <a:t>survived under neuroscience in </a:t>
            </a:r>
            <a:r>
              <a:rPr lang="en-US" dirty="0" smtClean="0"/>
              <a:t>medicine </a:t>
            </a:r>
            <a:r>
              <a:rPr lang="en-US" dirty="0"/>
              <a:t>or psychology departments but it was primarily about the structure and the function of the brain rather than the computational aspects of neural networks. </a:t>
            </a:r>
            <a:endParaRPr lang="en-US" dirty="0" smtClean="0"/>
          </a:p>
          <a:p>
            <a:pPr marL="800100" lvl="1" indent="-342900">
              <a:buFont typeface="Wingdings" charset="2"/>
              <a:buChar char="Ø"/>
            </a:pPr>
            <a:r>
              <a:rPr lang="en-US" dirty="0" smtClean="0"/>
              <a:t>There </a:t>
            </a:r>
            <a:r>
              <a:rPr lang="en-US" dirty="0"/>
              <a:t>was some research in Europe and Japan </a:t>
            </a:r>
            <a:r>
              <a:rPr lang="en-US" dirty="0" smtClean="0"/>
              <a:t>but not </a:t>
            </a:r>
            <a:r>
              <a:rPr lang="en-US" dirty="0"/>
              <a:t>in computer science</a:t>
            </a:r>
            <a:r>
              <a:rPr lang="en-US" dirty="0" smtClean="0"/>
              <a:t>. </a:t>
            </a:r>
          </a:p>
          <a:p>
            <a:pPr marL="800100" lvl="1" indent="-342900">
              <a:buFont typeface="Wingdings" charset="2"/>
              <a:buChar char="Ø"/>
            </a:pPr>
            <a:r>
              <a:rPr lang="en-US" sz="2000" dirty="0">
                <a:solidFill>
                  <a:srgbClr val="FFC000"/>
                </a:solidFill>
              </a:rPr>
              <a:t>From 1969 to 1986, the field of neural networks experienced diminished growth because there was hardly any funding for it.</a:t>
            </a:r>
          </a:p>
        </p:txBody>
      </p:sp>
      <p:sp>
        <p:nvSpPr>
          <p:cNvPr id="2" name="Slide Number Placeholder 1"/>
          <p:cNvSpPr>
            <a:spLocks noGrp="1"/>
          </p:cNvSpPr>
          <p:nvPr>
            <p:ph type="sldNum" sz="quarter" idx="12"/>
          </p:nvPr>
        </p:nvSpPr>
        <p:spPr/>
        <p:txBody>
          <a:bodyPr/>
          <a:lstStyle/>
          <a:p>
            <a:fld id="{2A013F82-EE5E-44EE-A61D-E31C6657F26F}" type="slidenum">
              <a:rPr lang="uk-UA" smtClean="0"/>
              <a:t>23</a:t>
            </a:fld>
            <a:endParaRPr lang="uk-UA"/>
          </a:p>
        </p:txBody>
      </p:sp>
    </p:spTree>
    <p:extLst>
      <p:ext uri="{BB962C8B-B14F-4D97-AF65-F5344CB8AC3E}">
        <p14:creationId xmlns:p14="http://schemas.microsoft.com/office/powerpoint/2010/main" val="152030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3785652"/>
          </a:xfrm>
          <a:prstGeom prst="rect">
            <a:avLst/>
          </a:prstGeom>
        </p:spPr>
        <p:txBody>
          <a:bodyPr wrap="square">
            <a:spAutoFit/>
          </a:bodyPr>
          <a:lstStyle/>
          <a:p>
            <a:r>
              <a:rPr lang="en-US" sz="2000" dirty="0" smtClean="0">
                <a:solidFill>
                  <a:srgbClr val="00B0F0"/>
                </a:solidFill>
              </a:rPr>
              <a:t>Propaganda and fabrications are not controversies</a:t>
            </a:r>
          </a:p>
          <a:p>
            <a:pPr marL="342900" indent="-342900">
              <a:buFont typeface="Arial" charset="0"/>
              <a:buChar char="•"/>
            </a:pPr>
            <a:r>
              <a:rPr lang="en-US" sz="2000" dirty="0"/>
              <a:t>After the revival of neural networks in the 1980s, the authors of the anti-perceptron propaganda </a:t>
            </a:r>
            <a:r>
              <a:rPr lang="en-US" sz="2000" dirty="0" smtClean="0"/>
              <a:t>were quick to claim </a:t>
            </a:r>
            <a:r>
              <a:rPr lang="en-US" sz="2000" dirty="0"/>
              <a:t>that they had not intended such a broad interpretation of their 1969 publication. </a:t>
            </a:r>
          </a:p>
          <a:p>
            <a:pPr marL="800100" lvl="1" indent="-342900">
              <a:buFont typeface="Wingdings" charset="2"/>
              <a:buChar char="Ø"/>
            </a:pPr>
            <a:r>
              <a:rPr lang="en-US" sz="2000" dirty="0" smtClean="0"/>
              <a:t>Their </a:t>
            </a:r>
            <a:r>
              <a:rPr lang="en-US" sz="2000" dirty="0"/>
              <a:t>claim is contradicted </a:t>
            </a:r>
            <a:r>
              <a:rPr lang="en-US" sz="2000" dirty="0" smtClean="0"/>
              <a:t>in their 1972 report.</a:t>
            </a:r>
          </a:p>
          <a:p>
            <a:pPr marL="800100" lvl="1" indent="-342900">
              <a:buFont typeface="Wingdings" charset="2"/>
              <a:buChar char="Ø"/>
            </a:pPr>
            <a:r>
              <a:rPr lang="en-US" sz="2000" dirty="0" smtClean="0"/>
              <a:t>Their </a:t>
            </a:r>
            <a:r>
              <a:rPr lang="en-US" sz="2000" dirty="0"/>
              <a:t>intention was always to undermine the </a:t>
            </a:r>
            <a:r>
              <a:rPr lang="en-US" sz="2000" dirty="0" smtClean="0"/>
              <a:t>field.</a:t>
            </a:r>
          </a:p>
          <a:p>
            <a:pPr marL="800100" lvl="1" indent="-342900">
              <a:buFont typeface="Wingdings" charset="2"/>
              <a:buChar char="Ø"/>
            </a:pPr>
            <a:r>
              <a:rPr lang="en-US" sz="2000" dirty="0" smtClean="0"/>
              <a:t>Their latter </a:t>
            </a:r>
            <a:r>
              <a:rPr lang="en-US" sz="2000" dirty="0"/>
              <a:t>argument is a desperate and conspicuous effort to hide the fact.</a:t>
            </a:r>
          </a:p>
          <a:p>
            <a:pPr marL="342900" indent="-342900">
              <a:buFont typeface="Arial" charset="0"/>
              <a:buChar char="•"/>
            </a:pPr>
            <a:r>
              <a:rPr lang="en-US" sz="2000" dirty="0" smtClean="0"/>
              <a:t>There have been </a:t>
            </a:r>
            <a:r>
              <a:rPr lang="en-US" sz="2000" dirty="0"/>
              <a:t>e</a:t>
            </a:r>
            <a:r>
              <a:rPr lang="en-US" sz="2000" dirty="0" smtClean="0"/>
              <a:t>fforts to</a:t>
            </a:r>
          </a:p>
          <a:p>
            <a:pPr marL="800100" lvl="1" indent="-342900">
              <a:buFont typeface="Wingdings" charset="2"/>
              <a:buChar char="Ø"/>
            </a:pPr>
            <a:r>
              <a:rPr lang="en-US" sz="2000" dirty="0" smtClean="0"/>
              <a:t>present </a:t>
            </a:r>
            <a:r>
              <a:rPr lang="en-US" sz="2000" dirty="0"/>
              <a:t>the book and its criticism as a </a:t>
            </a:r>
            <a:r>
              <a:rPr lang="en-US" sz="2000" dirty="0" smtClean="0"/>
              <a:t>controversy somehow.</a:t>
            </a:r>
          </a:p>
          <a:p>
            <a:pPr marL="800100" lvl="1" indent="-342900">
              <a:buFont typeface="Wingdings" charset="2"/>
              <a:buChar char="Ø"/>
            </a:pPr>
            <a:r>
              <a:rPr lang="en-US" sz="2000" dirty="0" smtClean="0"/>
              <a:t>shift </a:t>
            </a:r>
            <a:r>
              <a:rPr lang="en-US" sz="2000" dirty="0"/>
              <a:t>responsibility from its authors to the field of artificial intelligence as a </a:t>
            </a:r>
            <a:r>
              <a:rPr lang="en-US" sz="2000" dirty="0" smtClean="0"/>
              <a:t>whole.</a:t>
            </a:r>
          </a:p>
          <a:p>
            <a:pPr marL="342900" indent="-342900">
              <a:buFont typeface="Arial" charset="0"/>
              <a:buChar char="•"/>
            </a:pPr>
            <a:r>
              <a:rPr lang="en-US" sz="2000" dirty="0" smtClean="0"/>
              <a:t>All ‘efforts’ fail  to examine the main issue: there </a:t>
            </a:r>
            <a:r>
              <a:rPr lang="en-US" sz="2000" dirty="0"/>
              <a:t>was no science in the book</a:t>
            </a:r>
            <a:r>
              <a:rPr lang="en-US" sz="2000" dirty="0" smtClean="0"/>
              <a:t>.</a:t>
            </a:r>
          </a:p>
          <a:p>
            <a:pPr marL="342900" indent="-342900">
              <a:buFont typeface="Arial" charset="0"/>
              <a:buChar char="•"/>
            </a:pPr>
            <a:r>
              <a:rPr lang="en-US" sz="2000" dirty="0"/>
              <a:t>The once powerful but now defunct </a:t>
            </a:r>
            <a:r>
              <a:rPr lang="en-US" sz="2000" dirty="0" smtClean="0"/>
              <a:t>artificial intelligence propaganda </a:t>
            </a:r>
            <a:r>
              <a:rPr lang="en-US" sz="2000" dirty="0"/>
              <a:t>machine has been on display many times before </a:t>
            </a:r>
            <a:r>
              <a:rPr lang="en-US" sz="2000" dirty="0">
                <a:solidFill>
                  <a:schemeClr val="tx1">
                    <a:lumMod val="65000"/>
                  </a:schemeClr>
                </a:solidFill>
              </a:rPr>
              <a:t>(e.g. when they attempted to ridicule H. Dreyfus’s criticism</a:t>
            </a:r>
            <a:r>
              <a:rPr lang="en-US" sz="2000" dirty="0" smtClean="0">
                <a:solidFill>
                  <a:schemeClr val="tx1">
                    <a:lumMod val="65000"/>
                  </a:schemeClr>
                </a:solidFill>
              </a:rPr>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24</a:t>
            </a:fld>
            <a:endParaRPr lang="uk-UA"/>
          </a:p>
        </p:txBody>
      </p:sp>
    </p:spTree>
    <p:extLst>
      <p:ext uri="{BB962C8B-B14F-4D97-AF65-F5344CB8AC3E}">
        <p14:creationId xmlns:p14="http://schemas.microsoft.com/office/powerpoint/2010/main" val="133055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4832092"/>
          </a:xfrm>
          <a:prstGeom prst="rect">
            <a:avLst/>
          </a:prstGeom>
        </p:spPr>
        <p:txBody>
          <a:bodyPr wrap="square">
            <a:spAutoFit/>
          </a:bodyPr>
          <a:lstStyle/>
          <a:p>
            <a:r>
              <a:rPr lang="en-US" sz="2000" dirty="0" smtClean="0">
                <a:solidFill>
                  <a:srgbClr val="00B0F0"/>
                </a:solidFill>
              </a:rPr>
              <a:t>Ignorance, bias, and corruption</a:t>
            </a:r>
          </a:p>
          <a:p>
            <a:pPr marL="342900" indent="-342900">
              <a:buFont typeface="Arial" charset="0"/>
              <a:buChar char="•"/>
            </a:pPr>
            <a:r>
              <a:rPr lang="en-US" sz="2000" dirty="0" smtClean="0"/>
              <a:t>The main goal of the 1969 book and </a:t>
            </a:r>
            <a:r>
              <a:rPr lang="en-US" sz="2000" dirty="0"/>
              <a:t>only effect was to undermine connectionist paradigms and divert funding to artificial intelligence. </a:t>
            </a:r>
            <a:endParaRPr lang="en-US" sz="2000" dirty="0" smtClean="0"/>
          </a:p>
          <a:p>
            <a:pPr marL="342900" indent="-342900">
              <a:buFont typeface="Arial" charset="0"/>
              <a:buChar char="•"/>
            </a:pPr>
            <a:r>
              <a:rPr lang="en-US" sz="2000" dirty="0" smtClean="0"/>
              <a:t>Artificial intelligence researchers hastily </a:t>
            </a:r>
            <a:r>
              <a:rPr lang="en-US" sz="2000" dirty="0"/>
              <a:t>declared the propaganda to be a scientific breakthrough</a:t>
            </a:r>
            <a:r>
              <a:rPr lang="en-US" sz="2000" dirty="0" smtClean="0"/>
              <a:t>.</a:t>
            </a:r>
          </a:p>
          <a:p>
            <a:pPr marL="342900" indent="-342900">
              <a:buFont typeface="Arial" charset="0"/>
              <a:buChar char="•"/>
            </a:pPr>
            <a:r>
              <a:rPr lang="en-US" sz="2000" dirty="0" smtClean="0"/>
              <a:t>Their motivations?</a:t>
            </a:r>
          </a:p>
          <a:p>
            <a:pPr marL="800100" lvl="1" indent="-342900">
              <a:buFont typeface="Wingdings" charset="2"/>
              <a:buChar char="Ø"/>
            </a:pPr>
            <a:r>
              <a:rPr lang="en-US" sz="2000" dirty="0" smtClean="0"/>
              <a:t>Some were </a:t>
            </a:r>
            <a:r>
              <a:rPr lang="en-US" sz="2000" dirty="0"/>
              <a:t>probably neither knowledgeable nor astute enough to comprehend the forces at play. </a:t>
            </a:r>
            <a:endParaRPr lang="en-US" sz="2000" dirty="0" smtClean="0"/>
          </a:p>
          <a:p>
            <a:pPr marL="800100" lvl="1" indent="-342900">
              <a:buFont typeface="Wingdings" charset="2"/>
              <a:buChar char="Ø"/>
            </a:pPr>
            <a:r>
              <a:rPr lang="en-US" sz="2000" dirty="0" smtClean="0"/>
              <a:t>Others </a:t>
            </a:r>
            <a:r>
              <a:rPr lang="en-US" sz="2000" dirty="0"/>
              <a:t>may have felt validated in their beliefs and they did not bother to examine the facts. </a:t>
            </a:r>
            <a:endParaRPr lang="en-US" sz="2000" dirty="0" smtClean="0"/>
          </a:p>
          <a:p>
            <a:pPr marL="800100" lvl="1" indent="-342900">
              <a:buFont typeface="Wingdings" charset="2"/>
              <a:buChar char="Ø"/>
            </a:pPr>
            <a:r>
              <a:rPr lang="en-US" sz="2000" dirty="0"/>
              <a:t>S</a:t>
            </a:r>
            <a:r>
              <a:rPr lang="en-US" sz="2000" dirty="0" smtClean="0"/>
              <a:t>ome were certainly corrupt</a:t>
            </a:r>
            <a:r>
              <a:rPr lang="en-US" sz="2000" dirty="0"/>
              <a:t>. </a:t>
            </a:r>
            <a:endParaRPr lang="en-US" sz="2000" dirty="0" smtClean="0"/>
          </a:p>
          <a:p>
            <a:pPr marL="342900" indent="-342900">
              <a:buFont typeface="Arial" charset="0"/>
              <a:buChar char="•"/>
            </a:pPr>
            <a:r>
              <a:rPr lang="en-US" sz="2000" dirty="0"/>
              <a:t>Artificial intelligence is field with diminished </a:t>
            </a:r>
            <a:r>
              <a:rPr lang="en-US" sz="2000" dirty="0" smtClean="0"/>
              <a:t>ethics.</a:t>
            </a:r>
          </a:p>
          <a:p>
            <a:pPr marL="800100" lvl="1" indent="-342900">
              <a:buFont typeface="Wingdings" charset="2"/>
              <a:buChar char="Ø"/>
            </a:pPr>
            <a:r>
              <a:rPr lang="en-US" sz="2000" dirty="0" smtClean="0"/>
              <a:t>In </a:t>
            </a:r>
            <a:r>
              <a:rPr lang="en-US" sz="2000" dirty="0"/>
              <a:t>any field that upholds fundamental scientific tenets, the authors of such propaganda would lose all credibility and likely their academic positions. They would certainly not be presented with scientific </a:t>
            </a:r>
            <a:r>
              <a:rPr lang="en-US" sz="2000" dirty="0" smtClean="0"/>
              <a:t>awards.</a:t>
            </a:r>
          </a:p>
          <a:p>
            <a:pPr marL="342900" indent="-342900">
              <a:buFont typeface="Arial" charset="0"/>
              <a:buChar char="•"/>
            </a:pPr>
            <a:endParaRPr lang="en-US" sz="2000" dirty="0"/>
          </a:p>
          <a:p>
            <a:pPr algn="ctr"/>
            <a:r>
              <a:rPr lang="en-US" sz="2400" dirty="0" smtClean="0">
                <a:solidFill>
                  <a:srgbClr val="00B0F0"/>
                </a:solidFill>
              </a:rPr>
              <a:t>Science should be our path to facts and truth,</a:t>
            </a:r>
            <a:br>
              <a:rPr lang="en-US" sz="2400" dirty="0" smtClean="0">
                <a:solidFill>
                  <a:srgbClr val="00B0F0"/>
                </a:solidFill>
              </a:rPr>
            </a:br>
            <a:r>
              <a:rPr lang="en-US" sz="2400" dirty="0" smtClean="0">
                <a:solidFill>
                  <a:srgbClr val="00B0F0"/>
                </a:solidFill>
              </a:rPr>
              <a:t>not a path to fallacies and deceptions. </a:t>
            </a:r>
          </a:p>
        </p:txBody>
      </p:sp>
      <p:sp>
        <p:nvSpPr>
          <p:cNvPr id="2" name="Slide Number Placeholder 1"/>
          <p:cNvSpPr>
            <a:spLocks noGrp="1"/>
          </p:cNvSpPr>
          <p:nvPr>
            <p:ph type="sldNum" sz="quarter" idx="12"/>
          </p:nvPr>
        </p:nvSpPr>
        <p:spPr/>
        <p:txBody>
          <a:bodyPr/>
          <a:lstStyle/>
          <a:p>
            <a:fld id="{2A013F82-EE5E-44EE-A61D-E31C6657F26F}" type="slidenum">
              <a:rPr lang="uk-UA" smtClean="0"/>
              <a:t>25</a:t>
            </a:fld>
            <a:endParaRPr lang="uk-UA"/>
          </a:p>
        </p:txBody>
      </p:sp>
    </p:spTree>
    <p:extLst>
      <p:ext uri="{BB962C8B-B14F-4D97-AF65-F5344CB8AC3E}">
        <p14:creationId xmlns:p14="http://schemas.microsoft.com/office/powerpoint/2010/main" val="16169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324535"/>
          </a:xfrm>
          <a:prstGeom prst="rect">
            <a:avLst/>
          </a:prstGeom>
        </p:spPr>
        <p:txBody>
          <a:bodyPr wrap="square">
            <a:spAutoFit/>
          </a:bodyPr>
          <a:lstStyle/>
          <a:p>
            <a:r>
              <a:rPr lang="en-US" sz="2000" dirty="0" smtClean="0">
                <a:solidFill>
                  <a:srgbClr val="00B0F0"/>
                </a:solidFill>
              </a:rPr>
              <a:t>Follow the money further</a:t>
            </a:r>
          </a:p>
          <a:p>
            <a:r>
              <a:rPr lang="en-US" sz="2000" dirty="0" smtClean="0"/>
              <a:t>Where </a:t>
            </a:r>
            <a:r>
              <a:rPr lang="en-US" sz="2000" dirty="0"/>
              <a:t>exactly did </a:t>
            </a:r>
            <a:r>
              <a:rPr lang="en-US" sz="2000" dirty="0" smtClean="0"/>
              <a:t>it go?</a:t>
            </a:r>
          </a:p>
          <a:p>
            <a:pPr marL="342900" indent="-342900">
              <a:buFont typeface="Arial" charset="0"/>
              <a:buChar char="•"/>
            </a:pPr>
            <a:r>
              <a:rPr lang="en-US" sz="2000" dirty="0" smtClean="0"/>
              <a:t> </a:t>
            </a:r>
            <a:r>
              <a:rPr lang="en-US" sz="2000" dirty="0"/>
              <a:t>It went into expert systems, knowledge based systems, logic systems, rule based systems, and all sorts of systems that had one thing in common. They could not scale</a:t>
            </a:r>
            <a:r>
              <a:rPr lang="en-US" sz="2000" dirty="0" smtClean="0"/>
              <a:t>.</a:t>
            </a:r>
          </a:p>
          <a:p>
            <a:pPr marL="342900" indent="-342900">
              <a:buFont typeface="Arial" charset="0"/>
              <a:buChar char="•"/>
            </a:pPr>
            <a:r>
              <a:rPr lang="en-US" sz="2000" dirty="0" smtClean="0"/>
              <a:t>Those systems could </a:t>
            </a:r>
            <a:r>
              <a:rPr lang="en-US" sz="2000" dirty="0"/>
              <a:t>not handle real data. They were toys that operated well in highly simplified worlds but failed when they had to deal with the complexities, contingencies, and variability of the real world. </a:t>
            </a:r>
            <a:endParaRPr lang="en-US" sz="2000" dirty="0" smtClean="0"/>
          </a:p>
          <a:p>
            <a:pPr marL="342900" indent="-342900">
              <a:buFont typeface="Arial" charset="0"/>
              <a:buChar char="•"/>
            </a:pPr>
            <a:r>
              <a:rPr lang="en-US" sz="2000" dirty="0" smtClean="0"/>
              <a:t>Artificial </a:t>
            </a:r>
            <a:r>
              <a:rPr lang="en-US" sz="2000" dirty="0"/>
              <a:t>intelligence researchers even coined a term for the problem. They called it the </a:t>
            </a:r>
            <a:r>
              <a:rPr lang="en-US" sz="2000" i="1" dirty="0"/>
              <a:t>frame problem</a:t>
            </a:r>
            <a:r>
              <a:rPr lang="en-US" sz="2000" i="1" dirty="0" smtClean="0"/>
              <a:t>.</a:t>
            </a:r>
          </a:p>
          <a:p>
            <a:r>
              <a:rPr lang="en-US" sz="2000" dirty="0" smtClean="0">
                <a:solidFill>
                  <a:srgbClr val="00B0F0"/>
                </a:solidFill>
              </a:rPr>
              <a:t>The artificial intelligence propaganda machine in full force</a:t>
            </a:r>
            <a:endParaRPr lang="en-US" sz="2000" dirty="0">
              <a:solidFill>
                <a:srgbClr val="00B0F0"/>
              </a:solidFill>
            </a:endParaRPr>
          </a:p>
          <a:p>
            <a:pPr marL="342900" indent="-342900">
              <a:buFont typeface="Arial" charset="0"/>
              <a:buChar char="•"/>
            </a:pPr>
            <a:r>
              <a:rPr lang="en-US" sz="2000" dirty="0" smtClean="0"/>
              <a:t>Books </a:t>
            </a:r>
            <a:r>
              <a:rPr lang="en-US" sz="2000" dirty="0"/>
              <a:t>were written like the "Rise of the expert company" that predicted a world run by expert </a:t>
            </a:r>
            <a:r>
              <a:rPr lang="en-US" sz="2000" dirty="0" smtClean="0"/>
              <a:t>systems.</a:t>
            </a:r>
          </a:p>
          <a:p>
            <a:pPr marL="342900" indent="-342900">
              <a:buFont typeface="Arial" charset="0"/>
              <a:buChar char="•"/>
            </a:pPr>
            <a:r>
              <a:rPr lang="en-US" sz="2000" dirty="0" smtClean="0"/>
              <a:t>Those </a:t>
            </a:r>
            <a:r>
              <a:rPr lang="en-US" sz="2000" dirty="0"/>
              <a:t>systems would write their own code, solve engineering problems, design computers, prove theorems, discover minerals and oil, travel in space, solve various medical </a:t>
            </a:r>
            <a:r>
              <a:rPr lang="en-US" sz="2000" dirty="0" smtClean="0"/>
              <a:t>problems, and perform various tasks </a:t>
            </a:r>
            <a:r>
              <a:rPr lang="en-US" sz="2000" dirty="0"/>
              <a:t>where human expert knowledge was required. </a:t>
            </a:r>
            <a:endParaRPr lang="en-US" sz="2000" dirty="0" smtClean="0"/>
          </a:p>
          <a:p>
            <a:pPr marL="342900" indent="-342900">
              <a:buFont typeface="Arial" charset="0"/>
              <a:buChar char="•"/>
            </a:pPr>
            <a:r>
              <a:rPr lang="en-US" sz="2000" dirty="0" smtClean="0"/>
              <a:t>One </a:t>
            </a:r>
            <a:r>
              <a:rPr lang="en-US" sz="2000" dirty="0"/>
              <a:t>of the projects aimed to encode all human knowledge in a knowledge base and the proponent of the project claimed that intelligence would emerge from such vast knowledge</a:t>
            </a:r>
            <a:r>
              <a:rPr lang="en-US" sz="2000" dirty="0" smtClean="0"/>
              <a:t>.</a:t>
            </a:r>
            <a:br>
              <a:rPr lang="en-US" sz="2000" dirty="0" smtClean="0"/>
            </a:br>
            <a:r>
              <a:rPr lang="en-US" sz="2000" dirty="0" smtClean="0">
                <a:solidFill>
                  <a:schemeClr val="tx1">
                    <a:lumMod val="50000"/>
                  </a:schemeClr>
                </a:solidFill>
              </a:rPr>
              <a:t>(Perhaps they </a:t>
            </a:r>
            <a:r>
              <a:rPr lang="en-US" sz="2000" dirty="0">
                <a:solidFill>
                  <a:schemeClr val="tx1">
                    <a:lumMod val="50000"/>
                  </a:schemeClr>
                </a:solidFill>
              </a:rPr>
              <a:t>believed that genies could emerge from big </a:t>
            </a:r>
            <a:r>
              <a:rPr lang="en-US" sz="2000" dirty="0" smtClean="0">
                <a:solidFill>
                  <a:schemeClr val="tx1">
                    <a:lumMod val="50000"/>
                  </a:schemeClr>
                </a:solidFill>
              </a:rPr>
              <a:t>bottles, too?)</a:t>
            </a:r>
            <a:endParaRPr lang="en-US" sz="2000" dirty="0">
              <a:solidFill>
                <a:schemeClr val="tx1">
                  <a:lumMod val="50000"/>
                </a:schemeClr>
              </a:solidFill>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26</a:t>
            </a:fld>
            <a:endParaRPr lang="uk-UA"/>
          </a:p>
        </p:txBody>
      </p:sp>
    </p:spTree>
    <p:extLst>
      <p:ext uri="{BB962C8B-B14F-4D97-AF65-F5344CB8AC3E}">
        <p14:creationId xmlns:p14="http://schemas.microsoft.com/office/powerpoint/2010/main" val="9908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4708981"/>
          </a:xfrm>
          <a:prstGeom prst="rect">
            <a:avLst/>
          </a:prstGeom>
        </p:spPr>
        <p:txBody>
          <a:bodyPr wrap="square">
            <a:spAutoFit/>
          </a:bodyPr>
          <a:lstStyle/>
          <a:p>
            <a:r>
              <a:rPr lang="en-US" sz="2000" dirty="0" smtClean="0">
                <a:solidFill>
                  <a:srgbClr val="00B0F0"/>
                </a:solidFill>
              </a:rPr>
              <a:t>The  preposterous cost of alchemy </a:t>
            </a:r>
          </a:p>
          <a:p>
            <a:pPr marL="342900" indent="-342900">
              <a:buFont typeface="Arial" charset="0"/>
              <a:buChar char="•"/>
            </a:pPr>
            <a:r>
              <a:rPr lang="en-US" sz="2000" dirty="0" smtClean="0"/>
              <a:t>There is hardly any science </a:t>
            </a:r>
            <a:r>
              <a:rPr lang="en-US" sz="2000" dirty="0"/>
              <a:t>or rigor in </a:t>
            </a:r>
            <a:r>
              <a:rPr lang="en-US" sz="2000" dirty="0" smtClean="0"/>
              <a:t>artificial intelligence.</a:t>
            </a:r>
          </a:p>
          <a:p>
            <a:pPr marL="342900" indent="-342900">
              <a:buFont typeface="Arial" charset="0"/>
              <a:buChar char="•"/>
            </a:pPr>
            <a:r>
              <a:rPr lang="en-US" sz="2000" dirty="0" smtClean="0"/>
              <a:t>There is no </a:t>
            </a:r>
            <a:r>
              <a:rPr lang="en-US" sz="2000" dirty="0"/>
              <a:t>mathematical basis or any supporting evidence for the claims</a:t>
            </a:r>
            <a:r>
              <a:rPr lang="en-US" sz="2000" dirty="0" smtClean="0"/>
              <a:t>.</a:t>
            </a:r>
          </a:p>
          <a:p>
            <a:pPr marL="342900" indent="-342900">
              <a:buFont typeface="Arial" charset="0"/>
              <a:buChar char="•"/>
            </a:pPr>
            <a:r>
              <a:rPr lang="en-US" sz="2000" dirty="0" smtClean="0"/>
              <a:t>It is a </a:t>
            </a:r>
            <a:r>
              <a:rPr lang="en-US" sz="2000" dirty="0"/>
              <a:t>constructivist </a:t>
            </a:r>
            <a:r>
              <a:rPr lang="en-US" sz="2000" dirty="0" smtClean="0"/>
              <a:t>fantasy.</a:t>
            </a:r>
          </a:p>
          <a:p>
            <a:pPr marL="342900" indent="-342900">
              <a:buFont typeface="Arial" charset="0"/>
              <a:buChar char="•"/>
            </a:pPr>
            <a:r>
              <a:rPr lang="en-US" sz="2000" dirty="0" smtClean="0"/>
              <a:t>Artificial </a:t>
            </a:r>
            <a:r>
              <a:rPr lang="en-US" sz="2000" dirty="0"/>
              <a:t>intelligence </a:t>
            </a:r>
            <a:r>
              <a:rPr lang="en-US" sz="2000" dirty="0" smtClean="0"/>
              <a:t>is primarily alchemy (with occasional flavors of science). </a:t>
            </a:r>
          </a:p>
          <a:p>
            <a:pPr marL="342900" indent="-342900">
              <a:buFont typeface="Arial" charset="0"/>
              <a:buChar char="•"/>
            </a:pPr>
            <a:r>
              <a:rPr lang="en-US" sz="2000" dirty="0" smtClean="0"/>
              <a:t>Yet, alchemy </a:t>
            </a:r>
            <a:r>
              <a:rPr lang="en-US" sz="2000" dirty="0"/>
              <a:t>somehow prevailed for nearly two decades. </a:t>
            </a:r>
            <a:endParaRPr lang="en-US" sz="2000" dirty="0" smtClean="0"/>
          </a:p>
          <a:p>
            <a:pPr marL="800100" lvl="1" indent="-342900">
              <a:buFont typeface="Wingdings" charset="2"/>
              <a:buChar char="Ø"/>
            </a:pPr>
            <a:r>
              <a:rPr lang="en-US" sz="2000" dirty="0" smtClean="0"/>
              <a:t>The </a:t>
            </a:r>
            <a:r>
              <a:rPr lang="en-US" sz="2000" dirty="0"/>
              <a:t>proponents </a:t>
            </a:r>
            <a:r>
              <a:rPr lang="en-US" sz="2000" dirty="0" smtClean="0"/>
              <a:t>convinced </a:t>
            </a:r>
            <a:r>
              <a:rPr lang="en-US" sz="2000" dirty="0"/>
              <a:t>government agencies </a:t>
            </a:r>
            <a:r>
              <a:rPr lang="en-US" sz="2000" dirty="0" smtClean="0"/>
              <a:t>and </a:t>
            </a:r>
            <a:r>
              <a:rPr lang="en-US" sz="2000" dirty="0"/>
              <a:t>venture </a:t>
            </a:r>
            <a:r>
              <a:rPr lang="en-US" sz="2000" dirty="0" smtClean="0"/>
              <a:t>capitalists </a:t>
            </a:r>
            <a:r>
              <a:rPr lang="en-US" sz="2000" dirty="0"/>
              <a:t>to fund their </a:t>
            </a:r>
            <a:r>
              <a:rPr lang="en-US" sz="2000" dirty="0" smtClean="0"/>
              <a:t>fantasies.</a:t>
            </a:r>
          </a:p>
          <a:p>
            <a:pPr marL="800100" lvl="1" indent="-342900">
              <a:buFont typeface="Wingdings" charset="2"/>
              <a:buChar char="Ø"/>
            </a:pPr>
            <a:r>
              <a:rPr lang="en-US" sz="2000" dirty="0" smtClean="0"/>
              <a:t>Investments evaporated. </a:t>
            </a:r>
            <a:r>
              <a:rPr lang="en-US" sz="2000" dirty="0" smtClean="0">
                <a:solidFill>
                  <a:schemeClr val="tx1">
                    <a:lumMod val="50000"/>
                  </a:schemeClr>
                </a:solidFill>
              </a:rPr>
              <a:t>(In </a:t>
            </a:r>
            <a:r>
              <a:rPr lang="en-US" sz="2000" dirty="0">
                <a:solidFill>
                  <a:schemeClr val="tx1">
                    <a:lumMod val="50000"/>
                  </a:schemeClr>
                </a:solidFill>
              </a:rPr>
              <a:t>terms of returns, the most successful expert system startup was one that was acquired by a government agency</a:t>
            </a:r>
            <a:r>
              <a:rPr lang="en-US" sz="2000" dirty="0" smtClean="0">
                <a:solidFill>
                  <a:schemeClr val="tx1">
                    <a:lumMod val="50000"/>
                  </a:schemeClr>
                </a:solidFill>
              </a:rPr>
              <a:t>.)</a:t>
            </a:r>
          </a:p>
          <a:p>
            <a:pPr marL="800100" lvl="1" indent="-342900">
              <a:buFont typeface="Wingdings" charset="2"/>
              <a:buChar char="Ø"/>
            </a:pPr>
            <a:r>
              <a:rPr lang="en-US" sz="2000" dirty="0" smtClean="0"/>
              <a:t>By </a:t>
            </a:r>
            <a:r>
              <a:rPr lang="en-US" sz="2000" dirty="0"/>
              <a:t>the end of the 1980s, </a:t>
            </a:r>
            <a:r>
              <a:rPr lang="en-US" sz="2000" dirty="0" smtClean="0"/>
              <a:t>the </a:t>
            </a:r>
            <a:r>
              <a:rPr lang="en-US" sz="2000" dirty="0"/>
              <a:t>government and venture capitalists </a:t>
            </a:r>
            <a:r>
              <a:rPr lang="en-US" sz="2000" dirty="0" smtClean="0"/>
              <a:t>were finally disillusioned. Funding </a:t>
            </a:r>
            <a:r>
              <a:rPr lang="en-US" sz="2000" dirty="0"/>
              <a:t>was dramatically reduced and artificial intelligence startups </a:t>
            </a:r>
            <a:r>
              <a:rPr lang="en-US" sz="2000" dirty="0" smtClean="0"/>
              <a:t>were effectively </a:t>
            </a:r>
            <a:r>
              <a:rPr lang="en-US" sz="2000" dirty="0"/>
              <a:t>extinct. </a:t>
            </a:r>
            <a:endParaRPr lang="en-US" sz="2000" dirty="0" smtClean="0"/>
          </a:p>
          <a:p>
            <a:pPr marL="342900" indent="-342900">
              <a:buFont typeface="Arial" charset="0"/>
              <a:buChar char="•"/>
            </a:pPr>
            <a:r>
              <a:rPr lang="en-US" sz="2000" dirty="0" smtClean="0"/>
              <a:t>The </a:t>
            </a:r>
            <a:r>
              <a:rPr lang="en-US" sz="2000" dirty="0"/>
              <a:t>artificial intelligence community coined a new term: </a:t>
            </a:r>
            <a:r>
              <a:rPr lang="en-US" sz="2000" i="1" dirty="0"/>
              <a:t>artificial intelligence winter</a:t>
            </a:r>
            <a:r>
              <a:rPr lang="en-US" sz="2000" dirty="0"/>
              <a:t> -- by analogy with nuclear winters. </a:t>
            </a:r>
            <a:endParaRPr lang="en-US" sz="2000" dirty="0" smtClean="0"/>
          </a:p>
          <a:p>
            <a:pPr marL="342900" indent="-342900">
              <a:buFont typeface="Arial" charset="0"/>
              <a:buChar char="•"/>
            </a:pPr>
            <a:r>
              <a:rPr lang="en-US" sz="2000" dirty="0" smtClean="0"/>
              <a:t>Yet</a:t>
            </a:r>
            <a:r>
              <a:rPr lang="en-US" sz="2000" dirty="0"/>
              <a:t>, there was no open criticism or condemnation of the field but rather a tacit </a:t>
            </a:r>
            <a:r>
              <a:rPr lang="en-US" sz="2000" dirty="0" smtClean="0"/>
              <a:t>complicity. </a:t>
            </a:r>
          </a:p>
          <a:p>
            <a:pPr marL="800100" lvl="1" indent="-342900">
              <a:buFont typeface="Wingdings" charset="2"/>
              <a:buChar char="Ø"/>
            </a:pPr>
            <a:r>
              <a:rPr lang="en-US" sz="2000" dirty="0" smtClean="0">
                <a:solidFill>
                  <a:srgbClr val="FFC000"/>
                </a:solidFill>
              </a:rPr>
              <a:t>No one wanted to admit that they had collectively invested billions to a pipe dream.</a:t>
            </a:r>
          </a:p>
        </p:txBody>
      </p:sp>
      <p:sp>
        <p:nvSpPr>
          <p:cNvPr id="2" name="Slide Number Placeholder 1"/>
          <p:cNvSpPr>
            <a:spLocks noGrp="1"/>
          </p:cNvSpPr>
          <p:nvPr>
            <p:ph type="sldNum" sz="quarter" idx="12"/>
          </p:nvPr>
        </p:nvSpPr>
        <p:spPr/>
        <p:txBody>
          <a:bodyPr/>
          <a:lstStyle/>
          <a:p>
            <a:fld id="{2A013F82-EE5E-44EE-A61D-E31C6657F26F}" type="slidenum">
              <a:rPr lang="uk-UA" smtClean="0"/>
              <a:t>27</a:t>
            </a:fld>
            <a:endParaRPr lang="uk-UA"/>
          </a:p>
        </p:txBody>
      </p:sp>
    </p:spTree>
    <p:extLst>
      <p:ext uri="{BB962C8B-B14F-4D97-AF65-F5344CB8AC3E}">
        <p14:creationId xmlns:p14="http://schemas.microsoft.com/office/powerpoint/2010/main" val="70952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3785652"/>
          </a:xfrm>
          <a:prstGeom prst="rect">
            <a:avLst/>
          </a:prstGeom>
        </p:spPr>
        <p:txBody>
          <a:bodyPr wrap="square">
            <a:spAutoFit/>
          </a:bodyPr>
          <a:lstStyle/>
          <a:p>
            <a:r>
              <a:rPr lang="en-US" sz="2000" dirty="0" smtClean="0">
                <a:solidFill>
                  <a:srgbClr val="00B0F0"/>
                </a:solidFill>
              </a:rPr>
              <a:t>Revival of neural networks </a:t>
            </a:r>
          </a:p>
          <a:p>
            <a:pPr marL="342900" indent="-342900">
              <a:buFont typeface="Arial" charset="0"/>
              <a:buChar char="•"/>
            </a:pPr>
            <a:r>
              <a:rPr lang="en-US" sz="2000" dirty="0" smtClean="0"/>
              <a:t>In </a:t>
            </a:r>
            <a:r>
              <a:rPr lang="en-US" sz="2000" dirty="0"/>
              <a:t>1986, the back-propagation algorithm was </a:t>
            </a:r>
            <a:r>
              <a:rPr lang="en-US" sz="2000" dirty="0" smtClean="0"/>
              <a:t>published.</a:t>
            </a:r>
          </a:p>
          <a:p>
            <a:pPr marL="800100" lvl="1" indent="-342900">
              <a:buFont typeface="Wingdings" charset="2"/>
              <a:buChar char="Ø"/>
            </a:pPr>
            <a:r>
              <a:rPr lang="en-US" sz="2000" dirty="0" smtClean="0"/>
              <a:t>Typical gradient descent method (nothing really novel in it).</a:t>
            </a:r>
            <a:endParaRPr lang="en-US" sz="2000" dirty="0"/>
          </a:p>
          <a:p>
            <a:pPr marL="800100" lvl="1" indent="-342900">
              <a:buFont typeface="Wingdings" charset="2"/>
              <a:buChar char="Ø"/>
            </a:pPr>
            <a:r>
              <a:rPr lang="en-US" sz="2000" dirty="0"/>
              <a:t>Previous forms and variants of the algorithm had been published throughout the 1960s and the 1970s. </a:t>
            </a:r>
            <a:endParaRPr lang="en-US" sz="2000" dirty="0" smtClean="0"/>
          </a:p>
          <a:p>
            <a:pPr marL="800100" lvl="1" indent="-342900">
              <a:buFont typeface="Wingdings" charset="2"/>
              <a:buChar char="Ø"/>
            </a:pPr>
            <a:r>
              <a:rPr lang="en-US" sz="2000" dirty="0"/>
              <a:t>Using the derivative to find local optima of non-linear functions was a common and centuries-old technique in physics and </a:t>
            </a:r>
            <a:r>
              <a:rPr lang="en-US" sz="2000" dirty="0" smtClean="0"/>
              <a:t>calculus. </a:t>
            </a:r>
          </a:p>
          <a:p>
            <a:pPr marL="342900" indent="-342900">
              <a:buFont typeface="Arial" charset="0"/>
              <a:buChar char="•"/>
            </a:pPr>
            <a:r>
              <a:rPr lang="en-US" sz="2000" dirty="0" smtClean="0"/>
              <a:t>Yet, back-propagation revived </a:t>
            </a:r>
            <a:r>
              <a:rPr lang="en-US" sz="2000" dirty="0"/>
              <a:t>the field of neural networks. </a:t>
            </a:r>
            <a:endParaRPr lang="en-US" sz="2000" dirty="0" smtClean="0"/>
          </a:p>
          <a:p>
            <a:pPr marL="800100" lvl="1" indent="-342900">
              <a:buFont typeface="Wingdings" charset="2"/>
              <a:buChar char="Ø"/>
            </a:pPr>
            <a:r>
              <a:rPr lang="en-US" sz="2000" dirty="0" smtClean="0"/>
              <a:t>The method was </a:t>
            </a:r>
            <a:r>
              <a:rPr lang="en-US" sz="2000" dirty="0"/>
              <a:t>finally and officially admitted into computer </a:t>
            </a:r>
            <a:r>
              <a:rPr lang="en-US" sz="2000" dirty="0" smtClean="0"/>
              <a:t>science. Hurrah!</a:t>
            </a:r>
          </a:p>
          <a:p>
            <a:pPr marL="800100" lvl="1" indent="-342900">
              <a:buFont typeface="Wingdings" charset="2"/>
              <a:buChar char="Ø"/>
            </a:pPr>
            <a:r>
              <a:rPr lang="en-US" sz="2000" dirty="0" smtClean="0"/>
              <a:t>Engineers</a:t>
            </a:r>
            <a:r>
              <a:rPr lang="en-US" sz="2000" dirty="0"/>
              <a:t>, researchers, government agencies, and venture capitalists </a:t>
            </a:r>
            <a:r>
              <a:rPr lang="en-US" sz="2000" dirty="0" smtClean="0"/>
              <a:t>became </a:t>
            </a:r>
            <a:r>
              <a:rPr lang="en-US" sz="2000" dirty="0"/>
              <a:t>aware of it. </a:t>
            </a:r>
            <a:endParaRPr lang="en-US" sz="2000" dirty="0" smtClean="0"/>
          </a:p>
          <a:p>
            <a:pPr marL="800100" lvl="1" indent="-342900">
              <a:buFont typeface="Wingdings" charset="2"/>
              <a:buChar char="Ø"/>
            </a:pPr>
            <a:r>
              <a:rPr lang="en-US" sz="2000" dirty="0" smtClean="0"/>
              <a:t>Before </a:t>
            </a:r>
            <a:r>
              <a:rPr lang="en-US" sz="2000" dirty="0"/>
              <a:t>the publication, the artificial intelligence community, in all their glory, had convinced the computer science world that such a method could not exist</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28</a:t>
            </a:fld>
            <a:endParaRPr lang="uk-UA"/>
          </a:p>
        </p:txBody>
      </p:sp>
    </p:spTree>
    <p:extLst>
      <p:ext uri="{BB962C8B-B14F-4D97-AF65-F5344CB8AC3E}">
        <p14:creationId xmlns:p14="http://schemas.microsoft.com/office/powerpoint/2010/main" val="142145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The </a:t>
            </a:r>
            <a:r>
              <a:rPr lang="en-US" sz="2000" dirty="0">
                <a:solidFill>
                  <a:srgbClr val="00B0F0"/>
                </a:solidFill>
              </a:rPr>
              <a:t>prejudice against neural networks continued beyond </a:t>
            </a:r>
            <a:r>
              <a:rPr lang="en-US" sz="2000" dirty="0" smtClean="0">
                <a:solidFill>
                  <a:srgbClr val="00B0F0"/>
                </a:solidFill>
              </a:rPr>
              <a:t>1986.</a:t>
            </a:r>
            <a:r>
              <a:rPr lang="en-US" sz="2000" dirty="0" smtClean="0"/>
              <a:t> </a:t>
            </a:r>
          </a:p>
          <a:p>
            <a:pPr marL="342900" indent="-342900">
              <a:buFont typeface="Arial" charset="0"/>
              <a:buChar char="•"/>
            </a:pPr>
            <a:r>
              <a:rPr lang="en-US" sz="2000" dirty="0"/>
              <a:t>I</a:t>
            </a:r>
            <a:r>
              <a:rPr lang="en-US" sz="2000" dirty="0" smtClean="0"/>
              <a:t>nstitutional </a:t>
            </a:r>
            <a:r>
              <a:rPr lang="en-US" sz="2000" dirty="0"/>
              <a:t>biases take decades to correct and they usually require widespread resignations or retirements, shifts in education, and new generations of scientists. </a:t>
            </a:r>
            <a:endParaRPr lang="en-US" sz="2000" dirty="0" smtClean="0"/>
          </a:p>
          <a:p>
            <a:pPr marL="342900" indent="-342900">
              <a:buFont typeface="Arial" charset="0"/>
              <a:buChar char="•"/>
            </a:pPr>
            <a:r>
              <a:rPr lang="en-US" sz="2000" dirty="0" smtClean="0"/>
              <a:t>Neural </a:t>
            </a:r>
            <a:r>
              <a:rPr lang="en-US" sz="2000" dirty="0"/>
              <a:t>networks began competing with artificial intelligence for funding that was already becoming increasingly scarce. </a:t>
            </a:r>
            <a:endParaRPr lang="en-US" sz="2000" dirty="0" smtClean="0"/>
          </a:p>
          <a:p>
            <a:pPr marL="342900" indent="-342900">
              <a:buFont typeface="Arial" charset="0"/>
              <a:buChar char="•"/>
            </a:pPr>
            <a:r>
              <a:rPr lang="en-US" sz="2000" dirty="0" smtClean="0"/>
              <a:t>The </a:t>
            </a:r>
            <a:r>
              <a:rPr lang="en-US" sz="2000" dirty="0"/>
              <a:t>artificial intelligence community coined new terms. Neural networks were </a:t>
            </a:r>
            <a:r>
              <a:rPr lang="en-US" sz="2000" i="1" dirty="0"/>
              <a:t>connectionist artificial intelligence;</a:t>
            </a:r>
            <a:r>
              <a:rPr lang="en-US" sz="2000" dirty="0"/>
              <a:t> everything else was </a:t>
            </a:r>
            <a:r>
              <a:rPr lang="en-US" sz="2000" i="1" dirty="0"/>
              <a:t>symbolic artificial intelligence</a:t>
            </a:r>
            <a:r>
              <a:rPr lang="en-US" sz="2000" i="1" dirty="0" smtClean="0"/>
              <a:t>.</a:t>
            </a:r>
          </a:p>
          <a:p>
            <a:pPr marL="342900" indent="-342900">
              <a:buFont typeface="Arial" charset="0"/>
              <a:buChar char="•"/>
            </a:pPr>
            <a:r>
              <a:rPr lang="en-US" sz="2000" dirty="0" smtClean="0"/>
              <a:t>Unfortunately, many </a:t>
            </a:r>
            <a:r>
              <a:rPr lang="en-US" sz="2000" dirty="0"/>
              <a:t>neural network researchers accepted the distinction and chose to participate in such a notorious field. </a:t>
            </a:r>
            <a:endParaRPr lang="en-US" sz="2000" dirty="0" smtClean="0"/>
          </a:p>
          <a:p>
            <a:pPr marL="800100" lvl="1" indent="-342900">
              <a:buFont typeface="Wingdings" charset="2"/>
              <a:buChar char="Ø"/>
            </a:pPr>
            <a:r>
              <a:rPr lang="en-US" sz="2000" dirty="0" smtClean="0"/>
              <a:t>Was it </a:t>
            </a:r>
            <a:r>
              <a:rPr lang="en-US" sz="2000" dirty="0"/>
              <a:t>a reconciliatory act and a recognition that </a:t>
            </a:r>
            <a:r>
              <a:rPr lang="en-US" sz="2000" dirty="0" smtClean="0"/>
              <a:t>some portions </a:t>
            </a:r>
            <a:r>
              <a:rPr lang="en-US" sz="2000" dirty="0"/>
              <a:t>of artificial intelligence (such as robotics or natural language </a:t>
            </a:r>
            <a:r>
              <a:rPr lang="en-US" sz="2000" dirty="0" smtClean="0"/>
              <a:t>processing) </a:t>
            </a:r>
            <a:r>
              <a:rPr lang="en-US" sz="2000" dirty="0"/>
              <a:t>were more rigorous </a:t>
            </a:r>
            <a:r>
              <a:rPr lang="en-US" sz="2000" dirty="0" smtClean="0"/>
              <a:t>paradigms?</a:t>
            </a:r>
          </a:p>
          <a:p>
            <a:pPr marL="800100" lvl="1" indent="-342900">
              <a:buFont typeface="Wingdings" charset="2"/>
              <a:buChar char="Ø"/>
            </a:pPr>
            <a:r>
              <a:rPr lang="en-US" sz="2000" dirty="0" smtClean="0"/>
              <a:t>Or was it lack </a:t>
            </a:r>
            <a:r>
              <a:rPr lang="en-US" sz="2000" dirty="0"/>
              <a:t>of leadership in neural </a:t>
            </a:r>
            <a:r>
              <a:rPr lang="en-US" sz="2000" dirty="0" smtClean="0"/>
              <a:t>networks?</a:t>
            </a:r>
          </a:p>
          <a:p>
            <a:pPr marL="800100" lvl="1" indent="-342900">
              <a:buFont typeface="Wingdings" charset="2"/>
              <a:buChar char="Ø"/>
            </a:pPr>
            <a:r>
              <a:rPr lang="en-US" sz="2000" dirty="0" smtClean="0"/>
              <a:t>It is the </a:t>
            </a:r>
            <a:r>
              <a:rPr lang="en-US" sz="2000" dirty="0"/>
              <a:t>same </a:t>
            </a:r>
            <a:r>
              <a:rPr lang="en-US" sz="2000" dirty="0" smtClean="0"/>
              <a:t>leadership </a:t>
            </a:r>
            <a:r>
              <a:rPr lang="en-US" sz="2000" dirty="0"/>
              <a:t>that </a:t>
            </a:r>
            <a:r>
              <a:rPr lang="en-US" sz="2000" dirty="0" smtClean="0"/>
              <a:t> never </a:t>
            </a:r>
            <a:r>
              <a:rPr lang="en-US" sz="2000" dirty="0"/>
              <a:t>proclaimed the 1969 publication as propaganda and failed to call the misdirection and corruption in </a:t>
            </a:r>
            <a:r>
              <a:rPr lang="en-US" sz="2000" dirty="0" smtClean="0"/>
              <a:t>artificial </a:t>
            </a:r>
            <a:r>
              <a:rPr lang="en-US" sz="2000" dirty="0"/>
              <a:t>intelligence with its true </a:t>
            </a:r>
            <a:r>
              <a:rPr lang="en-US" sz="2000" dirty="0" smtClean="0"/>
              <a:t>name</a:t>
            </a:r>
            <a:r>
              <a:rPr lang="en-US" sz="2000" dirty="0"/>
              <a:t>.</a:t>
            </a:r>
            <a:endParaRPr lang="en-US" sz="2000" dirty="0" smtClean="0"/>
          </a:p>
          <a:p>
            <a:pPr marL="342900" indent="-342900">
              <a:buFont typeface="Arial" charset="0"/>
              <a:buChar char="•"/>
            </a:pPr>
            <a:r>
              <a:rPr lang="en-US" sz="2000" dirty="0" smtClean="0"/>
              <a:t>Recently, </a:t>
            </a:r>
            <a:r>
              <a:rPr lang="en-US" sz="2000" dirty="0"/>
              <a:t>a</a:t>
            </a:r>
            <a:r>
              <a:rPr lang="en-US" sz="2000" dirty="0" smtClean="0"/>
              <a:t>rtificial </a:t>
            </a:r>
            <a:r>
              <a:rPr lang="en-US" sz="2000" dirty="0"/>
              <a:t>intelligence </a:t>
            </a:r>
            <a:r>
              <a:rPr lang="en-US" sz="2000" dirty="0" smtClean="0"/>
              <a:t>found a new role: it attached </a:t>
            </a:r>
            <a:r>
              <a:rPr lang="en-US" sz="2000" dirty="0"/>
              <a:t>itself to neural networks like a parasite, trying to draw life from their enormous success</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29</a:t>
            </a:fld>
            <a:endParaRPr lang="uk-UA"/>
          </a:p>
        </p:txBody>
      </p:sp>
    </p:spTree>
    <p:extLst>
      <p:ext uri="{BB962C8B-B14F-4D97-AF65-F5344CB8AC3E}">
        <p14:creationId xmlns:p14="http://schemas.microsoft.com/office/powerpoint/2010/main" val="194584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262810" y="5096470"/>
            <a:ext cx="8412765" cy="1200329"/>
          </a:xfrm>
        </p:spPr>
        <p:txBody>
          <a:bodyPr wrap="square">
            <a:spAutoFit/>
          </a:bodyPr>
          <a:lstStyle/>
          <a:p>
            <a:pPr marL="0" indent="0">
              <a:buNone/>
            </a:pPr>
            <a:r>
              <a:rPr lang="en-US" sz="2000" dirty="0" smtClean="0"/>
              <a:t>Available:</a:t>
            </a:r>
          </a:p>
          <a:p>
            <a:pPr>
              <a:spcBef>
                <a:spcPts val="0"/>
              </a:spcBef>
            </a:pPr>
            <a:r>
              <a:rPr lang="en-US" sz="2000" dirty="0" smtClean="0"/>
              <a:t>Online: </a:t>
            </a:r>
            <a:r>
              <a:rPr lang="en-US" sz="2000" dirty="0" err="1" smtClean="0">
                <a:solidFill>
                  <a:srgbClr val="00B0F0"/>
                </a:solidFill>
              </a:rPr>
              <a:t>fairkryn.com</a:t>
            </a:r>
            <a:r>
              <a:rPr lang="en-US" sz="2000" dirty="0" smtClean="0">
                <a:solidFill>
                  <a:srgbClr val="00B0F0"/>
                </a:solidFill>
              </a:rPr>
              <a:t>/cetera/</a:t>
            </a:r>
            <a:r>
              <a:rPr lang="en-US" sz="2000" dirty="0" err="1" smtClean="0">
                <a:solidFill>
                  <a:srgbClr val="00B0F0"/>
                </a:solidFill>
              </a:rPr>
              <a:t>neural.html</a:t>
            </a:r>
            <a:endParaRPr lang="en-US" sz="2000" dirty="0" smtClean="0">
              <a:solidFill>
                <a:srgbClr val="00B0F0"/>
              </a:solidFill>
            </a:endParaRPr>
          </a:p>
          <a:p>
            <a:pPr>
              <a:spcBef>
                <a:spcPts val="0"/>
              </a:spcBef>
            </a:pPr>
            <a:r>
              <a:rPr lang="en-US" sz="2000" dirty="0" smtClean="0"/>
              <a:t>Book: </a:t>
            </a:r>
            <a:r>
              <a:rPr lang="en-US" sz="2000" dirty="0" err="1" smtClean="0">
                <a:solidFill>
                  <a:srgbClr val="00B0F0"/>
                </a:solidFill>
              </a:rPr>
              <a:t>www.amazon.com</a:t>
            </a:r>
            <a:r>
              <a:rPr lang="en-US" sz="2000" dirty="0" smtClean="0">
                <a:solidFill>
                  <a:srgbClr val="00B0F0"/>
                </a:solidFill>
              </a:rPr>
              <a:t>/Neural-Age-John-Drakopoulos/</a:t>
            </a:r>
            <a:r>
              <a:rPr lang="en-US" sz="2000" dirty="0" err="1" smtClean="0">
                <a:solidFill>
                  <a:srgbClr val="00B0F0"/>
                </a:solidFill>
              </a:rPr>
              <a:t>dp</a:t>
            </a:r>
            <a:r>
              <a:rPr lang="en-US" sz="2000" dirty="0" smtClean="0">
                <a:solidFill>
                  <a:srgbClr val="00B0F0"/>
                </a:solidFill>
              </a:rPr>
              <a:t>/1975649680</a:t>
            </a:r>
            <a:endParaRPr lang="en-US" sz="2000" dirty="0">
              <a:solidFill>
                <a:srgbClr val="00B0F0"/>
              </a:solidFill>
            </a:endParaRPr>
          </a:p>
          <a:p>
            <a:pPr>
              <a:spcBef>
                <a:spcPts val="0"/>
              </a:spcBef>
            </a:pPr>
            <a:endParaRPr lang="en-US" sz="2000" dirty="0">
              <a:solidFill>
                <a:srgbClr val="00B0F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23" y="1828800"/>
            <a:ext cx="2746289" cy="4115310"/>
          </a:xfrm>
          <a:prstGeom prst="rect">
            <a:avLst/>
          </a:prstGeom>
          <a:ln>
            <a:solidFill>
              <a:schemeClr val="bg1"/>
            </a:solidFill>
          </a:ln>
          <a:effectLst>
            <a:outerShdw blurRad="50800" dist="76200" dir="2700000" algn="tl" rotWithShape="0">
              <a:prstClr val="black">
                <a:alpha val="40000"/>
              </a:prstClr>
            </a:outerShdw>
          </a:effectLst>
          <a:scene3d>
            <a:camera prst="orthographicFront"/>
            <a:lightRig rig="threePt" dir="t"/>
          </a:scene3d>
          <a:sp3d prstMaterial="matte"/>
        </p:spPr>
      </p:pic>
      <p:sp>
        <p:nvSpPr>
          <p:cNvPr id="8" name="Title 12"/>
          <p:cNvSpPr>
            <a:spLocks noGrp="1"/>
          </p:cNvSpPr>
          <p:nvPr>
            <p:ph type="title"/>
          </p:nvPr>
        </p:nvSpPr>
        <p:spPr>
          <a:xfrm>
            <a:off x="1522413" y="381000"/>
            <a:ext cx="9144001" cy="609600"/>
          </a:xfrm>
        </p:spPr>
        <p:txBody>
          <a:bodyPr>
            <a:normAutofit/>
          </a:bodyPr>
          <a:lstStyle/>
          <a:p>
            <a:r>
              <a:rPr lang="en-US" dirty="0" smtClean="0"/>
              <a:t>Neural Age</a:t>
            </a:r>
            <a:endParaRPr lang="en-US" dirty="0"/>
          </a:p>
        </p:txBody>
      </p:sp>
      <p:sp>
        <p:nvSpPr>
          <p:cNvPr id="10" name="Rectangle 9"/>
          <p:cNvSpPr/>
          <p:nvPr/>
        </p:nvSpPr>
        <p:spPr>
          <a:xfrm>
            <a:off x="379412" y="1200090"/>
            <a:ext cx="11296163" cy="400110"/>
          </a:xfrm>
          <a:prstGeom prst="rect">
            <a:avLst/>
          </a:prstGeom>
        </p:spPr>
        <p:txBody>
          <a:bodyPr wrap="square">
            <a:spAutoFit/>
          </a:bodyPr>
          <a:lstStyle/>
          <a:p>
            <a:r>
              <a:rPr lang="en-US" sz="2000" dirty="0"/>
              <a:t>N</a:t>
            </a:r>
            <a:r>
              <a:rPr lang="en-US" sz="2000" dirty="0" smtClean="0"/>
              <a:t>ew era: throughout the 21</a:t>
            </a:r>
            <a:r>
              <a:rPr lang="en-US" sz="2000" baseline="30000" dirty="0" smtClean="0"/>
              <a:t>st</a:t>
            </a:r>
            <a:r>
              <a:rPr lang="en-US" sz="2000" dirty="0" smtClean="0"/>
              <a:t> century</a:t>
            </a:r>
            <a:r>
              <a:rPr lang="en-US" sz="2000" dirty="0"/>
              <a:t>, neural networks will </a:t>
            </a:r>
            <a:r>
              <a:rPr lang="en-US" sz="2000" dirty="0" smtClean="0"/>
              <a:t>transform art</a:t>
            </a:r>
            <a:r>
              <a:rPr lang="en-US" sz="2000" dirty="0"/>
              <a:t>, </a:t>
            </a:r>
            <a:r>
              <a:rPr lang="en-US" sz="2000" dirty="0" smtClean="0"/>
              <a:t>science</a:t>
            </a:r>
            <a:r>
              <a:rPr lang="en-US" sz="2000" dirty="0"/>
              <a:t>, and society. </a:t>
            </a:r>
          </a:p>
        </p:txBody>
      </p:sp>
      <p:sp>
        <p:nvSpPr>
          <p:cNvPr id="9" name="Rectangle 8"/>
          <p:cNvSpPr/>
          <p:nvPr/>
        </p:nvSpPr>
        <p:spPr>
          <a:xfrm>
            <a:off x="3315003" y="1795153"/>
            <a:ext cx="4114800" cy="400110"/>
          </a:xfrm>
          <a:prstGeom prst="rect">
            <a:avLst/>
          </a:prstGeom>
        </p:spPr>
        <p:txBody>
          <a:bodyPr wrap="square">
            <a:spAutoFit/>
          </a:bodyPr>
          <a:lstStyle/>
          <a:p>
            <a:r>
              <a:rPr lang="en-US" sz="2000" dirty="0" smtClean="0"/>
              <a:t>Affected Areas:</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3</a:t>
            </a:fld>
            <a:endParaRPr lang="uk-UA"/>
          </a:p>
        </p:txBody>
      </p:sp>
      <p:graphicFrame>
        <p:nvGraphicFramePr>
          <p:cNvPr id="3" name="Table 2"/>
          <p:cNvGraphicFramePr>
            <a:graphicFrameLocks noGrp="1"/>
          </p:cNvGraphicFramePr>
          <p:nvPr>
            <p:extLst>
              <p:ext uri="{D42A27DB-BD31-4B8C-83A1-F6EECF244321}">
                <p14:modId xmlns:p14="http://schemas.microsoft.com/office/powerpoint/2010/main" val="1477843990"/>
              </p:ext>
            </p:extLst>
          </p:nvPr>
        </p:nvGraphicFramePr>
        <p:xfrm>
          <a:off x="3315003" y="2195263"/>
          <a:ext cx="8360571" cy="2529840"/>
        </p:xfrm>
        <a:graphic>
          <a:graphicData uri="http://schemas.openxmlformats.org/drawingml/2006/table">
            <a:tbl>
              <a:tblPr firstRow="1" bandRow="1">
                <a:tableStyleId>{2D5ABB26-0587-4C30-8999-92F81FD0307C}</a:tableStyleId>
              </a:tblPr>
              <a:tblGrid>
                <a:gridCol w="2786857"/>
                <a:gridCol w="2786857"/>
                <a:gridCol w="2786857"/>
              </a:tblGrid>
              <a:tr h="370840">
                <a:tc>
                  <a:txBody>
                    <a:bodyPr/>
                    <a:lstStyle/>
                    <a:p>
                      <a:pPr marL="342900" indent="-342900">
                        <a:spcBef>
                          <a:spcPts val="0"/>
                        </a:spcBef>
                        <a:buClr>
                          <a:srgbClr val="00B0F0"/>
                        </a:buClr>
                        <a:buFont typeface="Arial" charset="0"/>
                        <a:buChar char="•"/>
                      </a:pPr>
                      <a:r>
                        <a:rPr lang="en-US" sz="2000" dirty="0" smtClean="0"/>
                        <a:t>Manufacturing</a:t>
                      </a:r>
                    </a:p>
                    <a:p>
                      <a:pPr marL="342900" indent="-342900">
                        <a:spcBef>
                          <a:spcPts val="0"/>
                        </a:spcBef>
                        <a:buClr>
                          <a:srgbClr val="00B0F0"/>
                        </a:buClr>
                        <a:buFont typeface="Arial" charset="0"/>
                        <a:buChar char="•"/>
                      </a:pPr>
                      <a:r>
                        <a:rPr lang="en-US" sz="2000" dirty="0" smtClean="0"/>
                        <a:t>Construction</a:t>
                      </a:r>
                    </a:p>
                    <a:p>
                      <a:pPr marL="342900" indent="-342900">
                        <a:spcBef>
                          <a:spcPts val="0"/>
                        </a:spcBef>
                        <a:buClr>
                          <a:srgbClr val="00B0F0"/>
                        </a:buClr>
                        <a:buFont typeface="Arial" charset="0"/>
                        <a:buChar char="•"/>
                      </a:pPr>
                      <a:r>
                        <a:rPr lang="en-US" sz="2000" dirty="0" smtClean="0"/>
                        <a:t>Engineering</a:t>
                      </a:r>
                    </a:p>
                    <a:p>
                      <a:pPr marL="342900" indent="-342900">
                        <a:spcBef>
                          <a:spcPts val="0"/>
                        </a:spcBef>
                        <a:buClr>
                          <a:srgbClr val="00B0F0"/>
                        </a:buClr>
                        <a:buFont typeface="Arial" charset="0"/>
                        <a:buChar char="•"/>
                      </a:pPr>
                      <a:r>
                        <a:rPr lang="en-US" sz="2000" dirty="0" smtClean="0"/>
                        <a:t>Agriculture</a:t>
                      </a:r>
                    </a:p>
                    <a:p>
                      <a:pPr marL="342900" indent="-342900">
                        <a:spcBef>
                          <a:spcPts val="0"/>
                        </a:spcBef>
                        <a:buClr>
                          <a:srgbClr val="00B0F0"/>
                        </a:buClr>
                        <a:buFont typeface="Arial" charset="0"/>
                        <a:buChar char="•"/>
                      </a:pPr>
                      <a:r>
                        <a:rPr lang="en-US" sz="2000" dirty="0" smtClean="0"/>
                        <a:t>Finance</a:t>
                      </a:r>
                    </a:p>
                    <a:p>
                      <a:pPr marL="342900" indent="-342900">
                        <a:spcBef>
                          <a:spcPts val="0"/>
                        </a:spcBef>
                        <a:buClr>
                          <a:srgbClr val="00B0F0"/>
                        </a:buClr>
                        <a:buFont typeface="Arial" charset="0"/>
                        <a:buChar char="•"/>
                      </a:pPr>
                      <a:r>
                        <a:rPr lang="en-US" sz="2000" dirty="0" smtClean="0"/>
                        <a:t>Commerce</a:t>
                      </a:r>
                    </a:p>
                    <a:p>
                      <a:pPr marL="342900" indent="-342900">
                        <a:spcBef>
                          <a:spcPts val="0"/>
                        </a:spcBef>
                        <a:buClr>
                          <a:srgbClr val="00B0F0"/>
                        </a:buClr>
                        <a:buFont typeface="Arial" charset="0"/>
                        <a:buChar char="•"/>
                      </a:pPr>
                      <a:r>
                        <a:rPr lang="en-US" sz="2000" dirty="0" smtClean="0"/>
                        <a:t>Security</a:t>
                      </a:r>
                    </a:p>
                    <a:p>
                      <a:pPr marL="342900" indent="-342900">
                        <a:spcBef>
                          <a:spcPts val="0"/>
                        </a:spcBef>
                        <a:buClr>
                          <a:srgbClr val="00B0F0"/>
                        </a:buClr>
                        <a:buFont typeface="Arial" charset="0"/>
                        <a:buChar char="•"/>
                      </a:pPr>
                      <a:r>
                        <a:rPr lang="en-US" sz="2000" dirty="0" smtClean="0"/>
                        <a:t>Defense</a:t>
                      </a:r>
                    </a:p>
                  </a:txBody>
                  <a:tcPr>
                    <a:lnL>
                      <a:noFill/>
                    </a:lnL>
                    <a:lnR>
                      <a:noFill/>
                    </a:lnR>
                    <a:lnT>
                      <a:noFill/>
                    </a:lnT>
                    <a:lnB>
                      <a:noFill/>
                    </a:lnB>
                    <a:lnTlToBr w="12700" cmpd="sng">
                      <a:noFill/>
                      <a:prstDash val="solid"/>
                    </a:lnTlToBr>
                    <a:lnBlToTr w="12700" cmpd="sng">
                      <a:noFill/>
                      <a:prstDash val="solid"/>
                    </a:lnBlToTr>
                  </a:tcPr>
                </a:tc>
                <a:tc>
                  <a:txBody>
                    <a:bodyPr/>
                    <a:lstStyle/>
                    <a:p>
                      <a:pPr marL="342900" indent="-342900">
                        <a:spcBef>
                          <a:spcPts val="0"/>
                        </a:spcBef>
                        <a:buClr>
                          <a:srgbClr val="00B0F0"/>
                        </a:buClr>
                        <a:buFont typeface="Arial" charset="0"/>
                        <a:buChar char="•"/>
                      </a:pPr>
                      <a:r>
                        <a:rPr lang="en-US" sz="2000" dirty="0" smtClean="0"/>
                        <a:t>Transportation &amp; Warehousing</a:t>
                      </a:r>
                    </a:p>
                    <a:p>
                      <a:pPr marL="342900" indent="-342900">
                        <a:spcBef>
                          <a:spcPts val="0"/>
                        </a:spcBef>
                        <a:buClr>
                          <a:srgbClr val="00B0F0"/>
                        </a:buClr>
                        <a:buFont typeface="Arial" charset="0"/>
                        <a:buChar char="•"/>
                      </a:pPr>
                      <a:r>
                        <a:rPr lang="en-US" sz="2000" dirty="0" smtClean="0"/>
                        <a:t>Politics</a:t>
                      </a:r>
                    </a:p>
                    <a:p>
                      <a:pPr marL="342900" indent="-342900">
                        <a:spcBef>
                          <a:spcPts val="0"/>
                        </a:spcBef>
                        <a:buClr>
                          <a:srgbClr val="00B0F0"/>
                        </a:buClr>
                        <a:buFont typeface="Arial" charset="0"/>
                        <a:buChar char="•"/>
                      </a:pPr>
                      <a:r>
                        <a:rPr lang="en-US" sz="2000" dirty="0" smtClean="0"/>
                        <a:t>Arts</a:t>
                      </a:r>
                    </a:p>
                    <a:p>
                      <a:pPr marL="342900" indent="-342900">
                        <a:spcBef>
                          <a:spcPts val="0"/>
                        </a:spcBef>
                        <a:buClr>
                          <a:srgbClr val="00B0F0"/>
                        </a:buClr>
                        <a:buFont typeface="Arial" charset="0"/>
                        <a:buChar char="•"/>
                      </a:pPr>
                      <a:r>
                        <a:rPr lang="en-US" sz="2000" dirty="0" smtClean="0"/>
                        <a:t>Sports &amp; Entertainment</a:t>
                      </a:r>
                    </a:p>
                    <a:p>
                      <a:pPr marL="342900" indent="-342900">
                        <a:spcBef>
                          <a:spcPts val="0"/>
                        </a:spcBef>
                        <a:buClr>
                          <a:srgbClr val="00B0F0"/>
                        </a:buClr>
                        <a:buFont typeface="Arial" charset="0"/>
                        <a:buChar char="•"/>
                      </a:pPr>
                      <a:r>
                        <a:rPr lang="en-US" sz="2000" dirty="0" smtClean="0"/>
                        <a:t>Education</a:t>
                      </a:r>
                    </a:p>
                    <a:p>
                      <a:pPr marL="342900" indent="-342900">
                        <a:spcBef>
                          <a:spcPts val="0"/>
                        </a:spcBef>
                        <a:buClr>
                          <a:srgbClr val="00B0F0"/>
                        </a:buClr>
                        <a:buFont typeface="Arial" charset="0"/>
                        <a:buChar char="•"/>
                      </a:pPr>
                      <a:r>
                        <a:rPr lang="en-US" sz="2000" dirty="0" smtClean="0"/>
                        <a:t>Computer Science</a:t>
                      </a:r>
                      <a:endParaRPr lang="en-US" sz="2000" dirty="0"/>
                    </a:p>
                  </a:txBody>
                  <a:tcPr>
                    <a:lnL>
                      <a:noFill/>
                    </a:lnL>
                    <a:lnR>
                      <a:noFill/>
                    </a:lnR>
                    <a:lnT>
                      <a:noFill/>
                    </a:lnT>
                    <a:lnB>
                      <a:noFill/>
                    </a:lnB>
                    <a:lnTlToBr w="12700" cmpd="sng">
                      <a:noFill/>
                      <a:prstDash val="solid"/>
                    </a:lnTlToBr>
                    <a:lnBlToTr w="12700" cmpd="sng">
                      <a:noFill/>
                      <a:prstDash val="solid"/>
                    </a:lnBlToTr>
                  </a:tcPr>
                </a:tc>
                <a:tc>
                  <a:txBody>
                    <a:bodyPr/>
                    <a:lstStyle/>
                    <a:p>
                      <a:pPr marL="342900" indent="-342900">
                        <a:spcBef>
                          <a:spcPts val="0"/>
                        </a:spcBef>
                        <a:buClr>
                          <a:srgbClr val="00B0F0"/>
                        </a:buClr>
                        <a:buFont typeface="Arial" charset="0"/>
                        <a:buChar char="•"/>
                      </a:pPr>
                      <a:r>
                        <a:rPr lang="en-US" sz="2000" dirty="0" smtClean="0"/>
                        <a:t>Biology</a:t>
                      </a:r>
                    </a:p>
                    <a:p>
                      <a:pPr marL="342900" indent="-342900">
                        <a:spcBef>
                          <a:spcPts val="0"/>
                        </a:spcBef>
                        <a:buClr>
                          <a:srgbClr val="00B0F0"/>
                        </a:buClr>
                        <a:buFont typeface="Arial" charset="0"/>
                        <a:buChar char="•"/>
                      </a:pPr>
                      <a:r>
                        <a:rPr lang="en-US" sz="2000" dirty="0" smtClean="0"/>
                        <a:t>Medicine &amp; Healthcare</a:t>
                      </a:r>
                    </a:p>
                    <a:p>
                      <a:pPr marL="342900" indent="-342900">
                        <a:spcBef>
                          <a:spcPts val="0"/>
                        </a:spcBef>
                        <a:buClr>
                          <a:srgbClr val="00B0F0"/>
                        </a:buClr>
                        <a:buFont typeface="Arial" charset="0"/>
                        <a:buChar char="•"/>
                      </a:pPr>
                      <a:r>
                        <a:rPr lang="en-US" sz="2000" dirty="0" smtClean="0"/>
                        <a:t>…</a:t>
                      </a:r>
                    </a:p>
                    <a:p>
                      <a:endParaRPr lang="en-US" sz="2000" dirty="0"/>
                    </a:p>
                  </a:txBody>
                  <a:tcPr>
                    <a:lnL>
                      <a:noFill/>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14313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The advent of the Internet</a:t>
            </a:r>
            <a:endParaRPr lang="en-US" sz="2000" dirty="0" smtClean="0"/>
          </a:p>
          <a:p>
            <a:pPr marL="342900" indent="-342900">
              <a:buFont typeface="Arial" charset="0"/>
              <a:buChar char="•"/>
            </a:pPr>
            <a:r>
              <a:rPr lang="en-US" sz="2000" dirty="0" smtClean="0"/>
              <a:t>The Internet generated </a:t>
            </a:r>
            <a:r>
              <a:rPr lang="en-US" sz="2000" dirty="0"/>
              <a:t>large amounts of data and brought the entire field of machine learning to the forefront of research and the </a:t>
            </a:r>
            <a:r>
              <a:rPr lang="en-US" sz="2000" dirty="0" smtClean="0"/>
              <a:t>industry.</a:t>
            </a:r>
          </a:p>
          <a:p>
            <a:pPr marL="342900" indent="-342900">
              <a:buFont typeface="Arial" charset="0"/>
              <a:buChar char="•"/>
            </a:pPr>
            <a:r>
              <a:rPr lang="en-US" sz="2000" dirty="0" smtClean="0"/>
              <a:t>Artificial </a:t>
            </a:r>
            <a:r>
              <a:rPr lang="en-US" sz="2000" dirty="0"/>
              <a:t>intelligence researchers migrated to the new lucrative field in massive numbers. And they brought their prejudice with them</a:t>
            </a:r>
            <a:r>
              <a:rPr lang="en-US" sz="2000" dirty="0" smtClean="0"/>
              <a:t>.</a:t>
            </a:r>
          </a:p>
          <a:p>
            <a:pPr marL="342900" indent="-342900">
              <a:buFont typeface="Arial" charset="0"/>
              <a:buChar char="•"/>
            </a:pPr>
            <a:r>
              <a:rPr lang="en-US" sz="2000" dirty="0" smtClean="0"/>
              <a:t>The </a:t>
            </a:r>
            <a:r>
              <a:rPr lang="en-US" sz="2000" dirty="0"/>
              <a:t>field was diversified and neural networks were </a:t>
            </a:r>
            <a:r>
              <a:rPr lang="en-US" sz="2000" dirty="0" smtClean="0"/>
              <a:t>only a peripheral paradigm. </a:t>
            </a:r>
            <a:r>
              <a:rPr lang="en-US" sz="2000" dirty="0" smtClean="0">
                <a:solidFill>
                  <a:schemeClr val="tx1">
                    <a:lumMod val="50000"/>
                  </a:schemeClr>
                </a:solidFill>
              </a:rPr>
              <a:t>(Paradigms </a:t>
            </a:r>
            <a:r>
              <a:rPr lang="en-US" sz="2000" dirty="0">
                <a:solidFill>
                  <a:schemeClr val="tx1">
                    <a:lumMod val="50000"/>
                  </a:schemeClr>
                </a:solidFill>
              </a:rPr>
              <a:t>such as decision trees, Bayesian networks, hidden Markov models, or even logistic regression were easier to understand and they did not have any of the connectionist 'stigma</a:t>
            </a:r>
            <a:r>
              <a:rPr lang="en-US" sz="2000" dirty="0" smtClean="0">
                <a:solidFill>
                  <a:schemeClr val="tx1">
                    <a:lumMod val="50000"/>
                  </a:schemeClr>
                </a:solidFill>
              </a:rPr>
              <a:t>'.) </a:t>
            </a:r>
          </a:p>
          <a:p>
            <a:pPr marL="342900" indent="-342900">
              <a:buFont typeface="Arial" charset="0"/>
              <a:buChar char="•"/>
            </a:pPr>
            <a:r>
              <a:rPr lang="en-US" sz="2000" dirty="0" smtClean="0"/>
              <a:t>Neural </a:t>
            </a:r>
            <a:r>
              <a:rPr lang="en-US" sz="2000" dirty="0"/>
              <a:t>Information Processing Systems (NIPS) </a:t>
            </a:r>
            <a:r>
              <a:rPr lang="en-US" sz="2000" dirty="0" smtClean="0"/>
              <a:t>started </a:t>
            </a:r>
            <a:r>
              <a:rPr lang="en-US" sz="2000" dirty="0"/>
              <a:t>in 1987 </a:t>
            </a:r>
            <a:r>
              <a:rPr lang="en-US" sz="2000" dirty="0" smtClean="0"/>
              <a:t>as </a:t>
            </a:r>
            <a:r>
              <a:rPr lang="en-US" sz="2000" dirty="0"/>
              <a:t>an "interdisciplinary meeting for researchers exploring biological and artificial neural networks". </a:t>
            </a:r>
            <a:endParaRPr lang="en-US" sz="2000" dirty="0" smtClean="0"/>
          </a:p>
          <a:p>
            <a:pPr marL="800100" lvl="1" indent="-342900">
              <a:buFont typeface="Wingdings" charset="2"/>
              <a:buChar char="Ø"/>
            </a:pPr>
            <a:r>
              <a:rPr lang="en-US" sz="2000" dirty="0" smtClean="0"/>
              <a:t>By </a:t>
            </a:r>
            <a:r>
              <a:rPr lang="en-US" sz="2000" dirty="0"/>
              <a:t>the mid-2000s, neural network publications were a small minority in the conference. NIPS was no longer a neural network conference but an amalgam of </a:t>
            </a:r>
            <a:r>
              <a:rPr lang="en-US" sz="2000" dirty="0" smtClean="0"/>
              <a:t>ephemeral approaches and </a:t>
            </a:r>
            <a:r>
              <a:rPr lang="en-US" sz="2000" dirty="0"/>
              <a:t>the old prejudice.</a:t>
            </a:r>
          </a:p>
          <a:p>
            <a:r>
              <a:rPr lang="en-US" sz="2000" dirty="0" smtClean="0">
                <a:solidFill>
                  <a:srgbClr val="00B0F0"/>
                </a:solidFill>
              </a:rPr>
              <a:t>The </a:t>
            </a:r>
            <a:r>
              <a:rPr lang="en-US" sz="2000" dirty="0">
                <a:solidFill>
                  <a:srgbClr val="00B0F0"/>
                </a:solidFill>
              </a:rPr>
              <a:t>most adverse and lasting effect of institutional </a:t>
            </a:r>
            <a:r>
              <a:rPr lang="en-US" sz="2000" dirty="0" smtClean="0">
                <a:solidFill>
                  <a:srgbClr val="00B0F0"/>
                </a:solidFill>
              </a:rPr>
              <a:t>bias</a:t>
            </a:r>
            <a:endParaRPr lang="en-US" sz="2000" dirty="0" smtClean="0"/>
          </a:p>
          <a:p>
            <a:pPr marL="342900" indent="-342900">
              <a:buFont typeface="Arial" charset="0"/>
              <a:buChar char="•"/>
            </a:pPr>
            <a:r>
              <a:rPr lang="en-US" sz="2000" dirty="0" smtClean="0"/>
              <a:t>The </a:t>
            </a:r>
            <a:r>
              <a:rPr lang="en-US" sz="2000" dirty="0"/>
              <a:t>prejudice against neural networks </a:t>
            </a:r>
            <a:r>
              <a:rPr lang="en-US" sz="2000" dirty="0" smtClean="0"/>
              <a:t>has </a:t>
            </a:r>
            <a:r>
              <a:rPr lang="en-US" sz="2000" dirty="0"/>
              <a:t>created generations of computer scientists who hardly </a:t>
            </a:r>
            <a:r>
              <a:rPr lang="en-US" sz="2000" dirty="0" smtClean="0"/>
              <a:t>know what </a:t>
            </a:r>
            <a:r>
              <a:rPr lang="en-US" sz="2000" dirty="0"/>
              <a:t>a neural network </a:t>
            </a:r>
            <a:r>
              <a:rPr lang="en-US" sz="2000" dirty="0" smtClean="0"/>
              <a:t>is.  </a:t>
            </a:r>
            <a:r>
              <a:rPr lang="en-US" sz="2000" dirty="0" smtClean="0">
                <a:solidFill>
                  <a:srgbClr val="FF0000"/>
                </a:solidFill>
              </a:rPr>
              <a:t>This is a tremendous education deficit.</a:t>
            </a: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30</a:t>
            </a:fld>
            <a:endParaRPr lang="uk-UA"/>
          </a:p>
        </p:txBody>
      </p:sp>
    </p:spTree>
    <p:extLst>
      <p:ext uri="{BB962C8B-B14F-4D97-AF65-F5344CB8AC3E}">
        <p14:creationId xmlns:p14="http://schemas.microsoft.com/office/powerpoint/2010/main" val="29392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324535"/>
          </a:xfrm>
          <a:prstGeom prst="rect">
            <a:avLst/>
          </a:prstGeom>
        </p:spPr>
        <p:txBody>
          <a:bodyPr wrap="square">
            <a:spAutoFit/>
          </a:bodyPr>
          <a:lstStyle/>
          <a:p>
            <a:r>
              <a:rPr lang="en-US" sz="2000" dirty="0" smtClean="0">
                <a:solidFill>
                  <a:srgbClr val="00B0F0"/>
                </a:solidFill>
              </a:rPr>
              <a:t>Demonstrating the deficit with two examples</a:t>
            </a:r>
          </a:p>
          <a:p>
            <a:pPr marL="457200" indent="-457200">
              <a:buFont typeface="+mj-lt"/>
              <a:buAutoNum type="arabicPeriod"/>
            </a:pPr>
            <a:r>
              <a:rPr lang="en-US" sz="2000" dirty="0" smtClean="0"/>
              <a:t>A leading member of ImageNet, recently describing </a:t>
            </a:r>
            <a:r>
              <a:rPr lang="en-US" sz="2000" dirty="0"/>
              <a:t>the winning neural network entry of </a:t>
            </a:r>
            <a:r>
              <a:rPr lang="en-US" sz="2000" dirty="0" smtClean="0"/>
              <a:t>2012:</a:t>
            </a:r>
          </a:p>
          <a:p>
            <a:pPr marL="800100" lvl="1" indent="-342900">
              <a:buFont typeface="Wingdings" charset="2"/>
              <a:buChar char="Ø"/>
            </a:pPr>
            <a:r>
              <a:rPr lang="en-US" sz="2000" dirty="0" smtClean="0">
                <a:solidFill>
                  <a:srgbClr val="FFC000"/>
                </a:solidFill>
              </a:rPr>
              <a:t>”It </a:t>
            </a:r>
            <a:r>
              <a:rPr lang="en-US" sz="2000" dirty="0">
                <a:solidFill>
                  <a:srgbClr val="FFC000"/>
                </a:solidFill>
              </a:rPr>
              <a:t>was something that was called a convolutional neural network."</a:t>
            </a:r>
            <a:r>
              <a:rPr lang="en-US" sz="2000" dirty="0"/>
              <a:t> </a:t>
            </a:r>
            <a:r>
              <a:rPr lang="en-US" sz="2000" dirty="0" smtClean="0">
                <a:solidFill>
                  <a:schemeClr val="tx1">
                    <a:lumMod val="50000"/>
                  </a:schemeClr>
                </a:solidFill>
              </a:rPr>
              <a:t> (The wording is significant.)</a:t>
            </a:r>
          </a:p>
          <a:p>
            <a:pPr marL="800100" lvl="1" indent="-342900">
              <a:buFont typeface="Wingdings" charset="2"/>
              <a:buChar char="Ø"/>
            </a:pPr>
            <a:r>
              <a:rPr lang="en-US" sz="2000" dirty="0" smtClean="0"/>
              <a:t>The </a:t>
            </a:r>
            <a:r>
              <a:rPr lang="en-US" sz="2000" dirty="0"/>
              <a:t>researcher </a:t>
            </a:r>
            <a:r>
              <a:rPr lang="en-US" sz="2000" dirty="0" smtClean="0"/>
              <a:t>was </a:t>
            </a:r>
            <a:r>
              <a:rPr lang="en-US" sz="2000" dirty="0"/>
              <a:t>aware that most computer scientists would not know or have </a:t>
            </a:r>
            <a:r>
              <a:rPr lang="en-US" sz="2000" dirty="0" smtClean="0"/>
              <a:t>heard </a:t>
            </a:r>
            <a:r>
              <a:rPr lang="en-US" sz="2000" dirty="0"/>
              <a:t>the </a:t>
            </a:r>
            <a:r>
              <a:rPr lang="en-US" sz="2000" dirty="0" smtClean="0"/>
              <a:t>term.</a:t>
            </a:r>
          </a:p>
          <a:p>
            <a:pPr marL="800100" lvl="1" indent="-342900">
              <a:buFont typeface="Wingdings" charset="2"/>
              <a:buChar char="Ø"/>
            </a:pPr>
            <a:r>
              <a:rPr lang="en-US" sz="2000" dirty="0" smtClean="0"/>
              <a:t>Given </a:t>
            </a:r>
            <a:r>
              <a:rPr lang="en-US" sz="2000" dirty="0"/>
              <a:t>that </a:t>
            </a:r>
            <a:r>
              <a:rPr lang="en-US" sz="2000" dirty="0" smtClean="0"/>
              <a:t>convolutions are the neural </a:t>
            </a:r>
            <a:r>
              <a:rPr lang="en-US" sz="2000" dirty="0"/>
              <a:t>equivalent of </a:t>
            </a:r>
            <a:r>
              <a:rPr lang="en-US" sz="2000" dirty="0" smtClean="0"/>
              <a:t>iterations, the above is </a:t>
            </a:r>
            <a:r>
              <a:rPr lang="en-US" sz="2000" dirty="0"/>
              <a:t>equivalent to </a:t>
            </a:r>
            <a:r>
              <a:rPr lang="en-US" sz="2000" dirty="0" smtClean="0"/>
              <a:t>assuming that most </a:t>
            </a:r>
            <a:r>
              <a:rPr lang="en-US" sz="2000" dirty="0"/>
              <a:t>computer scientist </a:t>
            </a:r>
            <a:r>
              <a:rPr lang="en-US" sz="2000" dirty="0" smtClean="0"/>
              <a:t>have </a:t>
            </a:r>
            <a:r>
              <a:rPr lang="en-US" sz="2000" dirty="0"/>
              <a:t>never heard anything about </a:t>
            </a:r>
            <a:r>
              <a:rPr lang="en-US" sz="2000" dirty="0" smtClean="0"/>
              <a:t>for-loops.</a:t>
            </a:r>
          </a:p>
          <a:p>
            <a:pPr marL="457200" indent="-457200">
              <a:buFont typeface="+mj-lt"/>
              <a:buAutoNum type="arabicPeriod"/>
            </a:pPr>
            <a:r>
              <a:rPr lang="en-US" sz="2000" dirty="0" smtClean="0"/>
              <a:t>Deep </a:t>
            </a:r>
            <a:r>
              <a:rPr lang="en-US" sz="2000" dirty="0"/>
              <a:t>neural networks consistently provide dramatic </a:t>
            </a:r>
            <a:r>
              <a:rPr lang="en-US" sz="2000" dirty="0" smtClean="0"/>
              <a:t>gains in online advertising.</a:t>
            </a:r>
          </a:p>
          <a:p>
            <a:pPr marL="914400" lvl="1" indent="-457200">
              <a:buFont typeface="Wingdings" charset="2"/>
              <a:buChar char="Ø"/>
            </a:pPr>
            <a:r>
              <a:rPr lang="en-US" sz="2000" dirty="0" smtClean="0"/>
              <a:t>Companies </a:t>
            </a:r>
            <a:r>
              <a:rPr lang="en-US" sz="2000" dirty="0"/>
              <a:t>that </a:t>
            </a:r>
            <a:r>
              <a:rPr lang="en-US" sz="2000" dirty="0" smtClean="0"/>
              <a:t>switch </a:t>
            </a:r>
            <a:r>
              <a:rPr lang="en-US" sz="2000" dirty="0"/>
              <a:t>observe significant increases of their advertising revenue. </a:t>
            </a:r>
            <a:endParaRPr lang="en-US" sz="2000" dirty="0" smtClean="0"/>
          </a:p>
          <a:p>
            <a:pPr marL="914400" lvl="1" indent="-457200">
              <a:buFont typeface="Wingdings" charset="2"/>
              <a:buChar char="Ø"/>
            </a:pPr>
            <a:r>
              <a:rPr lang="en-US" sz="2000" dirty="0" smtClean="0"/>
              <a:t>Yet adoption is slow; it </a:t>
            </a:r>
            <a:r>
              <a:rPr lang="en-US" sz="2000" dirty="0"/>
              <a:t>is hard to find people with the right set of skills.  </a:t>
            </a:r>
            <a:r>
              <a:rPr lang="en-US" sz="2000" dirty="0" smtClean="0">
                <a:solidFill>
                  <a:schemeClr val="tx1">
                    <a:lumMod val="50000"/>
                  </a:schemeClr>
                </a:solidFill>
              </a:rPr>
              <a:t>(A decade ago, why would a computer science student bother </a:t>
            </a:r>
            <a:r>
              <a:rPr lang="en-US" sz="2000" dirty="0">
                <a:solidFill>
                  <a:schemeClr val="tx1">
                    <a:lumMod val="50000"/>
                  </a:schemeClr>
                </a:solidFill>
              </a:rPr>
              <a:t>to take </a:t>
            </a:r>
            <a:r>
              <a:rPr lang="en-US" sz="2000" dirty="0" smtClean="0">
                <a:solidFill>
                  <a:schemeClr val="tx1">
                    <a:lumMod val="50000"/>
                  </a:schemeClr>
                </a:solidFill>
              </a:rPr>
              <a:t>neural network classes?)</a:t>
            </a:r>
          </a:p>
          <a:p>
            <a:pPr marL="914400" lvl="1" indent="-457200">
              <a:buFont typeface="Wingdings" charset="2"/>
              <a:buChar char="Ø"/>
            </a:pPr>
            <a:r>
              <a:rPr lang="en-US" sz="2000" dirty="0" smtClean="0"/>
              <a:t>Simplistic </a:t>
            </a:r>
            <a:r>
              <a:rPr lang="en-US" sz="2000" dirty="0"/>
              <a:t>models such as logistic regression are more commonly </a:t>
            </a:r>
            <a:r>
              <a:rPr lang="en-US" sz="2000" dirty="0" smtClean="0"/>
              <a:t>used.</a:t>
            </a:r>
          </a:p>
          <a:p>
            <a:pPr marL="1371600" lvl="2" indent="-457200">
              <a:buFont typeface="Wingdings" charset="2"/>
              <a:buChar char="§"/>
            </a:pPr>
            <a:r>
              <a:rPr lang="en-US" sz="2000" i="1" dirty="0" smtClean="0"/>
              <a:t>Factorization machines </a:t>
            </a:r>
            <a:r>
              <a:rPr lang="en-US" sz="2000" dirty="0" smtClean="0"/>
              <a:t>is fancy name and a </a:t>
            </a:r>
            <a:r>
              <a:rPr lang="en-US" sz="2000" dirty="0"/>
              <a:t>desperate </a:t>
            </a:r>
            <a:r>
              <a:rPr lang="en-US" sz="2000" dirty="0" smtClean="0"/>
              <a:t>effort.</a:t>
            </a:r>
          </a:p>
          <a:p>
            <a:pPr marL="1371600" lvl="2" indent="-457200">
              <a:buFont typeface="Wingdings" charset="2"/>
              <a:buChar char="§"/>
            </a:pPr>
            <a:r>
              <a:rPr lang="en-US" sz="2000" dirty="0" smtClean="0"/>
              <a:t>None </a:t>
            </a:r>
            <a:r>
              <a:rPr lang="en-US" sz="2000" dirty="0"/>
              <a:t>of those models can even compare with deep neural </a:t>
            </a:r>
            <a:r>
              <a:rPr lang="en-US" sz="2000" dirty="0" smtClean="0"/>
              <a:t>networks.</a:t>
            </a:r>
          </a:p>
          <a:p>
            <a:pPr marL="1371600" lvl="2" indent="-457200">
              <a:buFont typeface="Wingdings" charset="2"/>
              <a:buChar char="§"/>
            </a:pPr>
            <a:r>
              <a:rPr lang="en-US" sz="2000" dirty="0" smtClean="0"/>
              <a:t>Some researchers chose the right path, trying to educate themselves in neural networks.</a:t>
            </a:r>
          </a:p>
          <a:p>
            <a:pPr marL="1371600" lvl="2" indent="-457200">
              <a:buFont typeface="Wingdings" charset="2"/>
              <a:buChar char="§"/>
            </a:pPr>
            <a:r>
              <a:rPr lang="en-US" sz="2000" dirty="0"/>
              <a:t>O</a:t>
            </a:r>
            <a:r>
              <a:rPr lang="en-US" sz="2000" dirty="0" smtClean="0"/>
              <a:t>thers chose delusion, trying to invent miraculous features and hacks</a:t>
            </a:r>
            <a:r>
              <a:rPr lang="mr-IN" sz="2000" dirty="0" smtClean="0"/>
              <a:t>…</a:t>
            </a:r>
            <a:endParaRPr lang="en-US" sz="2000" dirty="0"/>
          </a:p>
          <a:p>
            <a:pPr marL="1371600" lvl="2" indent="-457200">
              <a:buFont typeface="Wingdings" charset="2"/>
              <a:buChar char="§"/>
            </a:pPr>
            <a:r>
              <a:rPr lang="en-US" sz="2000" dirty="0" smtClean="0"/>
              <a:t>One </a:t>
            </a:r>
            <a:r>
              <a:rPr lang="en-US" sz="2000" dirty="0"/>
              <a:t>such researcher recently asked the following question: </a:t>
            </a:r>
            <a:r>
              <a:rPr lang="en-US" sz="2000" dirty="0" smtClean="0"/>
              <a:t/>
            </a:r>
            <a:br>
              <a:rPr lang="en-US" sz="2000" dirty="0" smtClean="0"/>
            </a:br>
            <a:r>
              <a:rPr lang="en-US" sz="2000" dirty="0" smtClean="0">
                <a:solidFill>
                  <a:srgbClr val="FFC000"/>
                </a:solidFill>
              </a:rPr>
              <a:t>"</a:t>
            </a:r>
            <a:r>
              <a:rPr lang="en-US" sz="2000" dirty="0">
                <a:solidFill>
                  <a:srgbClr val="FFC000"/>
                </a:solidFill>
              </a:rPr>
              <a:t>When would logistic regression be better than neural networks</a:t>
            </a:r>
            <a:r>
              <a:rPr lang="en-US" sz="2000" dirty="0" smtClean="0">
                <a:solidFill>
                  <a:srgbClr val="FFC000"/>
                </a:solidFill>
              </a:rPr>
              <a:t>?"</a:t>
            </a:r>
            <a:endParaRPr lang="en-US" sz="2000" dirty="0">
              <a:solidFill>
                <a:srgbClr val="FFC000"/>
              </a:solidFill>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31</a:t>
            </a:fld>
            <a:endParaRPr lang="uk-UA"/>
          </a:p>
        </p:txBody>
      </p:sp>
    </p:spTree>
    <p:extLst>
      <p:ext uri="{BB962C8B-B14F-4D97-AF65-F5344CB8AC3E}">
        <p14:creationId xmlns:p14="http://schemas.microsoft.com/office/powerpoint/2010/main" val="127827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4708981"/>
          </a:xfrm>
          <a:prstGeom prst="rect">
            <a:avLst/>
          </a:prstGeom>
        </p:spPr>
        <p:txBody>
          <a:bodyPr wrap="square">
            <a:spAutoFit/>
          </a:bodyPr>
          <a:lstStyle/>
          <a:p>
            <a:r>
              <a:rPr lang="en-US" sz="2000" dirty="0" smtClean="0">
                <a:solidFill>
                  <a:srgbClr val="00B0F0"/>
                </a:solidFill>
              </a:rPr>
              <a:t>A tremendous education deficit indeed! </a:t>
            </a:r>
          </a:p>
          <a:p>
            <a:pPr marL="342900" indent="-342900">
              <a:buFont typeface="Arial" charset="0"/>
              <a:buChar char="•"/>
            </a:pPr>
            <a:r>
              <a:rPr lang="en-US" sz="2000" dirty="0" smtClean="0"/>
              <a:t>Given </a:t>
            </a:r>
            <a:r>
              <a:rPr lang="en-US" sz="2000" dirty="0"/>
              <a:t>the </a:t>
            </a:r>
            <a:r>
              <a:rPr lang="en-US" sz="2000" dirty="0" smtClean="0"/>
              <a:t>success </a:t>
            </a:r>
            <a:r>
              <a:rPr lang="en-US" sz="2000" dirty="0"/>
              <a:t>of neural </a:t>
            </a:r>
            <a:r>
              <a:rPr lang="en-US" sz="2000" dirty="0" smtClean="0"/>
              <a:t>networks, computer </a:t>
            </a:r>
            <a:r>
              <a:rPr lang="en-US" sz="2000" dirty="0"/>
              <a:t>science departments have hurried to hire neural network faculty and introduce related material in their curriculum. </a:t>
            </a:r>
            <a:endParaRPr lang="en-US" sz="2000" dirty="0" smtClean="0"/>
          </a:p>
          <a:p>
            <a:pPr marL="800100" lvl="1" indent="-342900">
              <a:buFont typeface="Wingdings" charset="2"/>
              <a:buChar char="Ø"/>
            </a:pPr>
            <a:r>
              <a:rPr lang="en-US" sz="2000" dirty="0" smtClean="0"/>
              <a:t>Even </a:t>
            </a:r>
            <a:r>
              <a:rPr lang="en-US" sz="2000" dirty="0"/>
              <a:t>schools that were centers of symbolic artificial intelligence have changed. </a:t>
            </a:r>
            <a:endParaRPr lang="en-US" sz="2000" dirty="0" smtClean="0"/>
          </a:p>
          <a:p>
            <a:pPr marL="342900" indent="-342900">
              <a:buFont typeface="Arial" charset="0"/>
              <a:buChar char="•"/>
            </a:pPr>
            <a:r>
              <a:rPr lang="en-US" sz="2000" dirty="0" smtClean="0"/>
              <a:t>At </a:t>
            </a:r>
            <a:r>
              <a:rPr lang="en-US" sz="2000" dirty="0"/>
              <a:t>least </a:t>
            </a:r>
            <a:r>
              <a:rPr lang="en-US" sz="2000" dirty="0" smtClean="0"/>
              <a:t>1-2 generations </a:t>
            </a:r>
            <a:r>
              <a:rPr lang="en-US" sz="2000" dirty="0"/>
              <a:t>before we have a large fraction of appropriately educated </a:t>
            </a:r>
            <a:r>
              <a:rPr lang="en-US" sz="2000" dirty="0" smtClean="0"/>
              <a:t>graduates.</a:t>
            </a:r>
          </a:p>
          <a:p>
            <a:pPr marL="342900" indent="-342900">
              <a:buFont typeface="Arial" charset="0"/>
              <a:buChar char="•"/>
            </a:pPr>
            <a:r>
              <a:rPr lang="en-US" sz="2000" dirty="0" smtClean="0"/>
              <a:t>There </a:t>
            </a:r>
            <a:r>
              <a:rPr lang="en-US" sz="2000" dirty="0"/>
              <a:t>will not be sufficient numbers of such graduates to support the industry</a:t>
            </a:r>
            <a:r>
              <a:rPr lang="en-US" sz="2000" dirty="0" smtClean="0"/>
              <a:t>.</a:t>
            </a:r>
          </a:p>
          <a:p>
            <a:pPr marL="800100" lvl="1" indent="-342900">
              <a:buFont typeface="Arial" charset="0"/>
              <a:buChar char="•"/>
            </a:pPr>
            <a:r>
              <a:rPr lang="en-US" sz="2000" dirty="0" smtClean="0"/>
              <a:t>Annual demand vs. supply growth ratio is currently at 1.8 and it is bound to grow.</a:t>
            </a:r>
          </a:p>
          <a:p>
            <a:pPr marL="342900" indent="-342900">
              <a:buFont typeface="Arial" charset="0"/>
              <a:buChar char="•"/>
            </a:pPr>
            <a:r>
              <a:rPr lang="en-US" sz="2000" dirty="0" smtClean="0"/>
              <a:t>The entire software industry is in a constructivist predicament. </a:t>
            </a:r>
          </a:p>
          <a:p>
            <a:pPr marL="800100" lvl="1" indent="-342900">
              <a:buFont typeface="Wingdings" charset="2"/>
              <a:buChar char="Ø"/>
            </a:pPr>
            <a:r>
              <a:rPr lang="en-US" sz="2000" dirty="0"/>
              <a:t>A</a:t>
            </a:r>
            <a:r>
              <a:rPr lang="en-US" sz="2000" dirty="0" smtClean="0"/>
              <a:t> </a:t>
            </a:r>
            <a:r>
              <a:rPr lang="en-US" sz="2000" dirty="0"/>
              <a:t>transition ought to have </a:t>
            </a:r>
            <a:r>
              <a:rPr lang="en-US" sz="2000" dirty="0" smtClean="0"/>
              <a:t>started long time ago.</a:t>
            </a:r>
          </a:p>
          <a:p>
            <a:pPr marL="800100" lvl="1" indent="-342900">
              <a:buFont typeface="Wingdings" charset="2"/>
              <a:buChar char="Ø"/>
            </a:pPr>
            <a:r>
              <a:rPr lang="en-US" sz="2000" dirty="0" smtClean="0"/>
              <a:t>Learning </a:t>
            </a:r>
            <a:r>
              <a:rPr lang="en-US" sz="2000" dirty="0"/>
              <a:t>and self-organizing systems </a:t>
            </a:r>
            <a:r>
              <a:rPr lang="en-US" sz="2000" dirty="0" smtClean="0"/>
              <a:t>should have replaced </a:t>
            </a:r>
            <a:r>
              <a:rPr lang="en-US" sz="2000" dirty="0"/>
              <a:t>or </a:t>
            </a:r>
            <a:r>
              <a:rPr lang="en-US" sz="2000" dirty="0" smtClean="0"/>
              <a:t>reduced </a:t>
            </a:r>
            <a:r>
              <a:rPr lang="en-US" sz="2000" dirty="0"/>
              <a:t>the burden of human engineered solutions. </a:t>
            </a:r>
            <a:endParaRPr lang="en-US" sz="2000" dirty="0" smtClean="0"/>
          </a:p>
          <a:p>
            <a:pPr marL="800100" lvl="1" indent="-342900">
              <a:buFont typeface="Wingdings" charset="2"/>
              <a:buChar char="Ø"/>
            </a:pPr>
            <a:r>
              <a:rPr lang="en-US" sz="2000" dirty="0" smtClean="0"/>
              <a:t>The </a:t>
            </a:r>
            <a:r>
              <a:rPr lang="en-US" sz="2000" dirty="0"/>
              <a:t>prejudice </a:t>
            </a:r>
            <a:r>
              <a:rPr lang="en-US" sz="2000" dirty="0" smtClean="0"/>
              <a:t>deprived </a:t>
            </a:r>
            <a:r>
              <a:rPr lang="en-US" sz="2000" dirty="0"/>
              <a:t>us of the only learning paradigm that could have kept pace with the exuberance in computer </a:t>
            </a:r>
            <a:r>
              <a:rPr lang="en-US" sz="2000" dirty="0" smtClean="0"/>
              <a:t>science.</a:t>
            </a:r>
          </a:p>
          <a:p>
            <a:pPr marL="800100" lvl="1" indent="-342900">
              <a:buFont typeface="Wingdings" charset="2"/>
              <a:buChar char="Ø"/>
            </a:pPr>
            <a:r>
              <a:rPr lang="en-US" sz="2000" dirty="0" smtClean="0"/>
              <a:t>The </a:t>
            </a:r>
            <a:r>
              <a:rPr lang="en-US" sz="2000" dirty="0"/>
              <a:t>education deficit </a:t>
            </a:r>
            <a:r>
              <a:rPr lang="en-US" sz="2000" dirty="0" smtClean="0"/>
              <a:t>led </a:t>
            </a:r>
            <a:r>
              <a:rPr lang="en-US" sz="2000" dirty="0"/>
              <a:t>many computer scientists erroneously assume that there was no other </a:t>
            </a:r>
            <a:r>
              <a:rPr lang="en-US" sz="2000" dirty="0" smtClean="0"/>
              <a:t>way than constructivism.</a:t>
            </a:r>
          </a:p>
        </p:txBody>
      </p:sp>
      <p:sp>
        <p:nvSpPr>
          <p:cNvPr id="2" name="Slide Number Placeholder 1"/>
          <p:cNvSpPr>
            <a:spLocks noGrp="1"/>
          </p:cNvSpPr>
          <p:nvPr>
            <p:ph type="sldNum" sz="quarter" idx="12"/>
          </p:nvPr>
        </p:nvSpPr>
        <p:spPr/>
        <p:txBody>
          <a:bodyPr/>
          <a:lstStyle/>
          <a:p>
            <a:fld id="{2A013F82-EE5E-44EE-A61D-E31C6657F26F}" type="slidenum">
              <a:rPr lang="uk-UA" smtClean="0"/>
              <a:t>32</a:t>
            </a:fld>
            <a:endParaRPr lang="uk-UA"/>
          </a:p>
        </p:txBody>
      </p:sp>
    </p:spTree>
    <p:extLst>
      <p:ext uri="{BB962C8B-B14F-4D97-AF65-F5344CB8AC3E}">
        <p14:creationId xmlns:p14="http://schemas.microsoft.com/office/powerpoint/2010/main" val="104894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324535"/>
          </a:xfrm>
          <a:prstGeom prst="rect">
            <a:avLst/>
          </a:prstGeom>
        </p:spPr>
        <p:txBody>
          <a:bodyPr wrap="square">
            <a:spAutoFit/>
          </a:bodyPr>
          <a:lstStyle/>
          <a:p>
            <a:r>
              <a:rPr lang="en-US" sz="2000" dirty="0" smtClean="0">
                <a:solidFill>
                  <a:srgbClr val="00B0F0"/>
                </a:solidFill>
              </a:rPr>
              <a:t>Myths about the commencement of the neural enterprise</a:t>
            </a:r>
          </a:p>
          <a:p>
            <a:pPr marL="457200" indent="-457200">
              <a:buFont typeface="Arial" charset="0"/>
              <a:buChar char="•"/>
            </a:pPr>
            <a:r>
              <a:rPr lang="en-US" sz="2000" dirty="0" smtClean="0"/>
              <a:t>Increased computing power.</a:t>
            </a:r>
          </a:p>
          <a:p>
            <a:pPr marL="457200" indent="-457200">
              <a:buFont typeface="Arial" charset="0"/>
              <a:buChar char="•"/>
            </a:pPr>
            <a:r>
              <a:rPr lang="en-US" sz="2000" dirty="0" smtClean="0"/>
              <a:t>Large </a:t>
            </a:r>
            <a:r>
              <a:rPr lang="en-US" sz="2000" dirty="0"/>
              <a:t>amounts of </a:t>
            </a:r>
            <a:r>
              <a:rPr lang="en-US" sz="2000" dirty="0" smtClean="0"/>
              <a:t>data.</a:t>
            </a:r>
          </a:p>
          <a:p>
            <a:pPr marL="457200" indent="-457200">
              <a:buFont typeface="Arial" charset="0"/>
              <a:buChar char="•"/>
            </a:pPr>
            <a:r>
              <a:rPr lang="en-US" sz="2000" dirty="0" smtClean="0"/>
              <a:t>Technological </a:t>
            </a:r>
            <a:r>
              <a:rPr lang="en-US" sz="2000" dirty="0"/>
              <a:t>advances that were not previously available. </a:t>
            </a:r>
            <a:endParaRPr lang="en-US" sz="2000" dirty="0" smtClean="0"/>
          </a:p>
          <a:p>
            <a:r>
              <a:rPr lang="en-US" sz="2000" dirty="0" smtClean="0">
                <a:solidFill>
                  <a:srgbClr val="00B0F0"/>
                </a:solidFill>
              </a:rPr>
              <a:t>Dispelling the first myth -- computing power</a:t>
            </a:r>
          </a:p>
          <a:p>
            <a:r>
              <a:rPr lang="en-US" sz="2000" dirty="0" smtClean="0"/>
              <a:t>If computing power were the liming factor, the enterprise would have started at least 2 decades ago.</a:t>
            </a:r>
          </a:p>
          <a:p>
            <a:pPr marL="457200" indent="-457200">
              <a:buFont typeface="Arial" charset="0"/>
              <a:buChar char="•"/>
            </a:pPr>
            <a:r>
              <a:rPr lang="en-US" sz="2000" dirty="0" smtClean="0"/>
              <a:t>State-of-the-art </a:t>
            </a:r>
            <a:r>
              <a:rPr lang="en-US" sz="2000" dirty="0"/>
              <a:t>neural architectures for NLP take minutes to train with today CPUs. </a:t>
            </a:r>
            <a:r>
              <a:rPr lang="en-US" sz="2000" dirty="0" smtClean="0"/>
              <a:t> We </a:t>
            </a:r>
            <a:r>
              <a:rPr lang="en-US" sz="2000" dirty="0"/>
              <a:t>could have trained such networks in few days at least 15 years ago.</a:t>
            </a:r>
          </a:p>
          <a:p>
            <a:pPr marL="457200" indent="-457200">
              <a:buFont typeface="Arial" charset="0"/>
              <a:buChar char="•"/>
            </a:pPr>
            <a:r>
              <a:rPr lang="en-US" sz="2000" dirty="0"/>
              <a:t>Training is slow but it is often offline; running the net is much faster.</a:t>
            </a:r>
          </a:p>
          <a:p>
            <a:pPr marL="457200" indent="-457200">
              <a:buFont typeface="Arial" charset="0"/>
              <a:buChar char="•"/>
            </a:pPr>
            <a:r>
              <a:rPr lang="en-US" sz="2000" dirty="0" smtClean="0"/>
              <a:t>There </a:t>
            </a:r>
            <a:r>
              <a:rPr lang="en-US" sz="2000" dirty="0"/>
              <a:t>was </a:t>
            </a:r>
            <a:r>
              <a:rPr lang="en-US" sz="2000" dirty="0" smtClean="0"/>
              <a:t>enough </a:t>
            </a:r>
            <a:r>
              <a:rPr lang="en-US" sz="2000" dirty="0"/>
              <a:t>computing power to run </a:t>
            </a:r>
            <a:r>
              <a:rPr lang="en-US" sz="2000" dirty="0" smtClean="0"/>
              <a:t>large </a:t>
            </a:r>
            <a:r>
              <a:rPr lang="en-US" sz="2000" dirty="0"/>
              <a:t>neural </a:t>
            </a:r>
            <a:r>
              <a:rPr lang="en-US" sz="2000" dirty="0" smtClean="0"/>
              <a:t>networks at least</a:t>
            </a:r>
            <a:br>
              <a:rPr lang="en-US" sz="2000" dirty="0" smtClean="0"/>
            </a:br>
            <a:r>
              <a:rPr lang="en-US" sz="2000" dirty="0" smtClean="0"/>
              <a:t> two </a:t>
            </a:r>
            <a:r>
              <a:rPr lang="en-US" sz="2000" dirty="0"/>
              <a:t>decades </a:t>
            </a:r>
            <a:r>
              <a:rPr lang="en-US" sz="2000" dirty="0" smtClean="0"/>
              <a:t>ago (e.g. Microsoft’s Tablet PC).</a:t>
            </a:r>
          </a:p>
          <a:p>
            <a:pPr marL="457200" indent="-457200">
              <a:buFont typeface="Arial" charset="0"/>
              <a:buChar char="•"/>
            </a:pPr>
            <a:r>
              <a:rPr lang="en-US" sz="2000" dirty="0" smtClean="0"/>
              <a:t>Computing </a:t>
            </a:r>
            <a:r>
              <a:rPr lang="en-US" sz="2000" dirty="0"/>
              <a:t>power did play a role in the end</a:t>
            </a:r>
            <a:r>
              <a:rPr lang="en-US" sz="2000" dirty="0" smtClean="0"/>
              <a:t>. When large </a:t>
            </a:r>
            <a:r>
              <a:rPr lang="en-US" sz="2000" dirty="0"/>
              <a:t>neural </a:t>
            </a:r>
            <a:r>
              <a:rPr lang="en-US" sz="2000" dirty="0" smtClean="0"/>
              <a:t>networks</a:t>
            </a:r>
            <a:br>
              <a:rPr lang="en-US" sz="2000" dirty="0" smtClean="0"/>
            </a:br>
            <a:r>
              <a:rPr lang="en-US" sz="2000" dirty="0" smtClean="0"/>
              <a:t>became</a:t>
            </a:r>
            <a:r>
              <a:rPr lang="en-US" sz="2000" dirty="0"/>
              <a:t> </a:t>
            </a:r>
            <a:r>
              <a:rPr lang="en-US" sz="2000" dirty="0" smtClean="0"/>
              <a:t>manageable by limited </a:t>
            </a:r>
            <a:r>
              <a:rPr lang="en-US" sz="2000" dirty="0"/>
              <a:t>academic </a:t>
            </a:r>
            <a:r>
              <a:rPr lang="en-US" sz="2000" dirty="0" smtClean="0"/>
              <a:t>resources, it became inevitable </a:t>
            </a:r>
            <a:br>
              <a:rPr lang="en-US" sz="2000" dirty="0" smtClean="0"/>
            </a:br>
            <a:r>
              <a:rPr lang="en-US" sz="2000" dirty="0" smtClean="0"/>
              <a:t>that some students would use the right architectures and </a:t>
            </a:r>
            <a:r>
              <a:rPr lang="en-US" sz="2000" dirty="0"/>
              <a:t>win </a:t>
            </a:r>
            <a:r>
              <a:rPr lang="en-US" sz="2000" dirty="0" smtClean="0"/>
              <a:t>competitions. </a:t>
            </a:r>
          </a:p>
          <a:p>
            <a:pPr marL="457200" indent="-457200">
              <a:buFont typeface="Arial" charset="0"/>
              <a:buChar char="•"/>
            </a:pPr>
            <a:r>
              <a:rPr lang="en-US" sz="2000" dirty="0" smtClean="0"/>
              <a:t>The </a:t>
            </a:r>
            <a:r>
              <a:rPr lang="en-US" sz="2000" dirty="0"/>
              <a:t>computing power argument is </a:t>
            </a:r>
            <a:r>
              <a:rPr lang="en-US" sz="2000" dirty="0" smtClean="0"/>
              <a:t>popular </a:t>
            </a:r>
            <a:r>
              <a:rPr lang="en-US" sz="2000" dirty="0"/>
              <a:t>because it takes the blame </a:t>
            </a:r>
            <a:r>
              <a:rPr lang="en-US" sz="2000" dirty="0" smtClean="0"/>
              <a:t>from</a:t>
            </a:r>
            <a:br>
              <a:rPr lang="en-US" sz="2000" dirty="0" smtClean="0"/>
            </a:br>
            <a:r>
              <a:rPr lang="en-US" sz="2000" dirty="0" smtClean="0"/>
              <a:t>humans and </a:t>
            </a:r>
            <a:r>
              <a:rPr lang="en-US" sz="2000" dirty="0"/>
              <a:t>places it on </a:t>
            </a:r>
            <a:r>
              <a:rPr lang="en-US" sz="2000" dirty="0" smtClean="0"/>
              <a:t>machines: it wasn’t us or our biases that hindered</a:t>
            </a:r>
            <a:br>
              <a:rPr lang="en-US" sz="2000" dirty="0" smtClean="0"/>
            </a:br>
            <a:r>
              <a:rPr lang="en-US" sz="2000" dirty="0" smtClean="0"/>
              <a:t>progress, it was the limited power of computers.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65614" y="3733800"/>
            <a:ext cx="2590801" cy="25641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33</a:t>
            </a:fld>
            <a:endParaRPr lang="uk-UA"/>
          </a:p>
        </p:txBody>
      </p:sp>
    </p:spTree>
    <p:extLst>
      <p:ext uri="{BB962C8B-B14F-4D97-AF65-F5344CB8AC3E}">
        <p14:creationId xmlns:p14="http://schemas.microsoft.com/office/powerpoint/2010/main" val="30120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Anti-Neural Prejudice</a:t>
            </a:r>
            <a:endParaRPr lang="en-US" dirty="0"/>
          </a:p>
        </p:txBody>
      </p:sp>
      <p:sp>
        <p:nvSpPr>
          <p:cNvPr id="9" name="Rectangle 8"/>
          <p:cNvSpPr/>
          <p:nvPr/>
        </p:nvSpPr>
        <p:spPr>
          <a:xfrm>
            <a:off x="452524" y="1200090"/>
            <a:ext cx="11204489" cy="5324535"/>
          </a:xfrm>
          <a:prstGeom prst="rect">
            <a:avLst/>
          </a:prstGeom>
        </p:spPr>
        <p:txBody>
          <a:bodyPr wrap="square">
            <a:spAutoFit/>
          </a:bodyPr>
          <a:lstStyle/>
          <a:p>
            <a:r>
              <a:rPr lang="en-US" sz="2000" dirty="0" smtClean="0">
                <a:solidFill>
                  <a:srgbClr val="00B0F0"/>
                </a:solidFill>
              </a:rPr>
              <a:t>Dispelling the second myth -- data</a:t>
            </a:r>
          </a:p>
          <a:p>
            <a:pPr marL="457200" indent="-457200">
              <a:buFont typeface="Arial" charset="0"/>
              <a:buChar char="•"/>
            </a:pPr>
            <a:r>
              <a:rPr lang="en-US" sz="2000" dirty="0" smtClean="0"/>
              <a:t>If the problem was insufficient data, </a:t>
            </a:r>
            <a:r>
              <a:rPr lang="en-US" sz="2000" dirty="0"/>
              <a:t>why did we not start collecting them earlier? </a:t>
            </a:r>
            <a:r>
              <a:rPr lang="en-US" sz="2000" dirty="0">
                <a:solidFill>
                  <a:schemeClr val="tx1">
                    <a:lumMod val="50000"/>
                  </a:schemeClr>
                </a:solidFill>
              </a:rPr>
              <a:t>(</a:t>
            </a:r>
            <a:r>
              <a:rPr lang="en-US" sz="2000" dirty="0" smtClean="0">
                <a:solidFill>
                  <a:schemeClr val="tx1">
                    <a:lumMod val="50000"/>
                  </a:schemeClr>
                </a:solidFill>
              </a:rPr>
              <a:t>Projects </a:t>
            </a:r>
            <a:r>
              <a:rPr lang="en-US" sz="2000" dirty="0">
                <a:solidFill>
                  <a:schemeClr val="tx1">
                    <a:lumMod val="50000"/>
                  </a:schemeClr>
                </a:solidFill>
              </a:rPr>
              <a:t>like </a:t>
            </a:r>
            <a:r>
              <a:rPr lang="en-US" sz="2000" dirty="0" smtClean="0">
                <a:solidFill>
                  <a:schemeClr val="tx1">
                    <a:lumMod val="50000"/>
                  </a:schemeClr>
                </a:solidFill>
              </a:rPr>
              <a:t>ImageNet could </a:t>
            </a:r>
            <a:r>
              <a:rPr lang="en-US" sz="2000" dirty="0">
                <a:solidFill>
                  <a:schemeClr val="tx1">
                    <a:lumMod val="50000"/>
                  </a:schemeClr>
                </a:solidFill>
              </a:rPr>
              <a:t>have started in the 1980s if not earlier</a:t>
            </a:r>
            <a:r>
              <a:rPr lang="en-US" sz="2000" dirty="0" smtClean="0">
                <a:solidFill>
                  <a:schemeClr val="tx1">
                    <a:lumMod val="50000"/>
                  </a:schemeClr>
                </a:solidFill>
              </a:rPr>
              <a:t>.)</a:t>
            </a:r>
          </a:p>
          <a:p>
            <a:pPr marL="457200" indent="-457200">
              <a:buFont typeface="Arial" charset="0"/>
              <a:buChar char="•"/>
            </a:pPr>
            <a:r>
              <a:rPr lang="en-US" sz="2000" dirty="0" smtClean="0"/>
              <a:t>In domains </a:t>
            </a:r>
            <a:r>
              <a:rPr lang="en-US" sz="2000" dirty="0"/>
              <a:t>like speech recognition, the size of data sets did not increase significantly in recent years. </a:t>
            </a:r>
            <a:r>
              <a:rPr lang="en-US" sz="2000" dirty="0" smtClean="0"/>
              <a:t>And yet, the speech </a:t>
            </a:r>
            <a:r>
              <a:rPr lang="en-US" sz="2000" dirty="0"/>
              <a:t>recognition community </a:t>
            </a:r>
            <a:r>
              <a:rPr lang="en-US" sz="2000" dirty="0" smtClean="0"/>
              <a:t>did not switch to neural networks earlier.</a:t>
            </a:r>
          </a:p>
          <a:p>
            <a:r>
              <a:rPr lang="en-US" sz="2000" dirty="0"/>
              <a:t>Big data sets have been available since the emergence of the Internet in the 1990s. If the amount of data was the issue, neural networks would have dominated machine learning on the Internet before the beginning of this century. </a:t>
            </a:r>
          </a:p>
          <a:p>
            <a:endParaRPr lang="en-US" sz="2000" dirty="0" smtClean="0">
              <a:solidFill>
                <a:srgbClr val="00B0F0"/>
              </a:solidFill>
            </a:endParaRPr>
          </a:p>
          <a:p>
            <a:r>
              <a:rPr lang="en-US" sz="2000" dirty="0" smtClean="0">
                <a:solidFill>
                  <a:srgbClr val="00B0F0"/>
                </a:solidFill>
              </a:rPr>
              <a:t>Dispelling </a:t>
            </a:r>
            <a:r>
              <a:rPr lang="en-US" sz="2000" dirty="0">
                <a:solidFill>
                  <a:srgbClr val="00B0F0"/>
                </a:solidFill>
              </a:rPr>
              <a:t>the </a:t>
            </a:r>
            <a:r>
              <a:rPr lang="en-US" sz="2000" dirty="0" smtClean="0">
                <a:solidFill>
                  <a:srgbClr val="00B0F0"/>
                </a:solidFill>
              </a:rPr>
              <a:t>third myth -- technological advances</a:t>
            </a:r>
            <a:endParaRPr lang="en-US" sz="2000" dirty="0">
              <a:solidFill>
                <a:srgbClr val="00B0F0"/>
              </a:solidFill>
            </a:endParaRPr>
          </a:p>
          <a:p>
            <a:pPr marL="285750" indent="-285750">
              <a:buFont typeface="Arial" charset="0"/>
              <a:buChar char="•"/>
            </a:pPr>
            <a:r>
              <a:rPr lang="en-US" sz="2000" dirty="0" smtClean="0"/>
              <a:t>The </a:t>
            </a:r>
            <a:r>
              <a:rPr lang="en-US" sz="2000" dirty="0"/>
              <a:t>architectures we currently use for neural networks date back to the </a:t>
            </a:r>
            <a:r>
              <a:rPr lang="en-US" sz="2000" dirty="0">
                <a:solidFill>
                  <a:srgbClr val="00B0F0"/>
                </a:solidFill>
              </a:rPr>
              <a:t>1980s</a:t>
            </a:r>
            <a:r>
              <a:rPr lang="en-US" sz="2000" dirty="0"/>
              <a:t> and the </a:t>
            </a:r>
            <a:r>
              <a:rPr lang="en-US" sz="2000" dirty="0" smtClean="0">
                <a:solidFill>
                  <a:srgbClr val="00B0F0"/>
                </a:solidFill>
              </a:rPr>
              <a:t>1990s</a:t>
            </a:r>
            <a:r>
              <a:rPr lang="en-US" sz="2000" dirty="0" smtClean="0"/>
              <a:t>.</a:t>
            </a:r>
          </a:p>
          <a:p>
            <a:pPr marL="285750" indent="-285750">
              <a:buFont typeface="Arial" charset="0"/>
              <a:buChar char="•"/>
            </a:pPr>
            <a:r>
              <a:rPr lang="en-US" sz="2000" dirty="0" smtClean="0"/>
              <a:t>Solutions </a:t>
            </a:r>
            <a:r>
              <a:rPr lang="en-US" sz="2000" dirty="0"/>
              <a:t>for deep networks were published in the </a:t>
            </a:r>
            <a:r>
              <a:rPr lang="en-US" sz="2000" dirty="0">
                <a:solidFill>
                  <a:srgbClr val="00B0F0"/>
                </a:solidFill>
              </a:rPr>
              <a:t>1990s</a:t>
            </a:r>
            <a:r>
              <a:rPr lang="en-US" sz="2000" dirty="0"/>
              <a:t>. </a:t>
            </a:r>
            <a:endParaRPr lang="en-US" sz="2000" dirty="0" smtClean="0"/>
          </a:p>
          <a:p>
            <a:pPr marL="285750" indent="-285750">
              <a:buFont typeface="Arial" charset="0"/>
              <a:buChar char="•"/>
            </a:pPr>
            <a:r>
              <a:rPr lang="en-US" sz="2000" dirty="0" smtClean="0"/>
              <a:t>The </a:t>
            </a:r>
            <a:r>
              <a:rPr lang="en-US" sz="2000" dirty="0"/>
              <a:t>last component was the embeddings and those were </a:t>
            </a:r>
            <a:r>
              <a:rPr lang="en-US" sz="2000" dirty="0" smtClean="0"/>
              <a:t>implemented in </a:t>
            </a:r>
            <a:r>
              <a:rPr lang="en-US" sz="2000" dirty="0" smtClean="0">
                <a:solidFill>
                  <a:srgbClr val="00B0F0"/>
                </a:solidFill>
              </a:rPr>
              <a:t>2003</a:t>
            </a:r>
            <a:r>
              <a:rPr lang="en-US" sz="2000" dirty="0" smtClean="0"/>
              <a:t> (introduced in </a:t>
            </a:r>
            <a:r>
              <a:rPr lang="en-US" sz="2000" dirty="0" smtClean="0">
                <a:solidFill>
                  <a:srgbClr val="00B0F0"/>
                </a:solidFill>
              </a:rPr>
              <a:t>1957</a:t>
            </a:r>
            <a:r>
              <a:rPr lang="en-US" sz="2000" dirty="0" smtClean="0"/>
              <a:t>).</a:t>
            </a:r>
          </a:p>
          <a:p>
            <a:r>
              <a:rPr lang="en-US" sz="2000" dirty="0"/>
              <a:t>If technology were the bottleneck, the neural enterprise would have started in the </a:t>
            </a:r>
            <a:r>
              <a:rPr lang="en-US" sz="2000" dirty="0">
                <a:solidFill>
                  <a:srgbClr val="00B0F0"/>
                </a:solidFill>
              </a:rPr>
              <a:t>1990s</a:t>
            </a:r>
            <a:r>
              <a:rPr lang="en-US" sz="2000" dirty="0"/>
              <a:t> for images </a:t>
            </a:r>
            <a:r>
              <a:rPr lang="en-US" sz="2000" dirty="0" smtClean="0"/>
              <a:t>and in </a:t>
            </a:r>
            <a:r>
              <a:rPr lang="en-US" sz="2000" dirty="0">
                <a:solidFill>
                  <a:srgbClr val="00B0F0"/>
                </a:solidFill>
              </a:rPr>
              <a:t>2003</a:t>
            </a:r>
            <a:r>
              <a:rPr lang="en-US" sz="2000" dirty="0"/>
              <a:t> for NLP.</a:t>
            </a:r>
          </a:p>
          <a:p>
            <a:endParaRPr lang="en-US" sz="2000" dirty="0"/>
          </a:p>
          <a:p>
            <a:r>
              <a:rPr lang="en-US" sz="2000" dirty="0" smtClean="0"/>
              <a:t>All raised questions admit the same answer: </a:t>
            </a:r>
            <a:r>
              <a:rPr lang="en-US" sz="2000" dirty="0" smtClean="0">
                <a:solidFill>
                  <a:srgbClr val="FFC000"/>
                </a:solidFill>
              </a:rPr>
              <a:t>anti-neural prejudice.</a:t>
            </a:r>
          </a:p>
        </p:txBody>
      </p:sp>
      <p:sp>
        <p:nvSpPr>
          <p:cNvPr id="2" name="Slide Number Placeholder 1"/>
          <p:cNvSpPr>
            <a:spLocks noGrp="1"/>
          </p:cNvSpPr>
          <p:nvPr>
            <p:ph type="sldNum" sz="quarter" idx="12"/>
          </p:nvPr>
        </p:nvSpPr>
        <p:spPr/>
        <p:txBody>
          <a:bodyPr/>
          <a:lstStyle/>
          <a:p>
            <a:fld id="{2A013F82-EE5E-44EE-A61D-E31C6657F26F}" type="slidenum">
              <a:rPr lang="uk-UA" smtClean="0"/>
              <a:t>34</a:t>
            </a:fld>
            <a:endParaRPr lang="uk-UA"/>
          </a:p>
        </p:txBody>
      </p:sp>
    </p:spTree>
    <p:extLst>
      <p:ext uri="{BB962C8B-B14F-4D97-AF65-F5344CB8AC3E}">
        <p14:creationId xmlns:p14="http://schemas.microsoft.com/office/powerpoint/2010/main" val="32247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smtClean="0"/>
              <a:t>Chapter 4.</a:t>
            </a:r>
            <a:endParaRPr lang="en-US" dirty="0"/>
          </a:p>
        </p:txBody>
      </p:sp>
      <p:sp>
        <p:nvSpPr>
          <p:cNvPr id="3" name="Text Placeholder 2"/>
          <p:cNvSpPr>
            <a:spLocks noGrp="1"/>
          </p:cNvSpPr>
          <p:nvPr>
            <p:ph type="body" idx="1"/>
          </p:nvPr>
        </p:nvSpPr>
        <p:spPr/>
        <p:txBody>
          <a:bodyPr/>
          <a:lstStyle/>
          <a:p>
            <a:r>
              <a:rPr lang="en-US" dirty="0" smtClean="0"/>
              <a:t>Learning versus intelligence</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35</a:t>
            </a:fld>
            <a:endParaRPr lang="uk-UA"/>
          </a:p>
        </p:txBody>
      </p:sp>
    </p:spTree>
    <p:extLst>
      <p:ext uri="{BB962C8B-B14F-4D97-AF65-F5344CB8AC3E}">
        <p14:creationId xmlns:p14="http://schemas.microsoft.com/office/powerpoint/2010/main" val="63462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Learning versus intelligence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012" y="1268729"/>
            <a:ext cx="1524000" cy="1931671"/>
          </a:xfrm>
          <a:prstGeom prst="rect">
            <a:avLst/>
          </a:prstGeom>
        </p:spPr>
      </p:pic>
      <p:sp>
        <p:nvSpPr>
          <p:cNvPr id="3" name="Rectangle 2"/>
          <p:cNvSpPr/>
          <p:nvPr/>
        </p:nvSpPr>
        <p:spPr>
          <a:xfrm>
            <a:off x="452524" y="1232976"/>
            <a:ext cx="9571274" cy="1938992"/>
          </a:xfrm>
          <a:prstGeom prst="rect">
            <a:avLst/>
          </a:prstGeom>
        </p:spPr>
        <p:txBody>
          <a:bodyPr wrap="square">
            <a:spAutoFit/>
          </a:bodyPr>
          <a:lstStyle/>
          <a:p>
            <a:r>
              <a:rPr lang="en-US" sz="2000" dirty="0" smtClean="0">
                <a:solidFill>
                  <a:srgbClr val="00B0F0"/>
                </a:solidFill>
              </a:rPr>
              <a:t>Change</a:t>
            </a:r>
            <a:endParaRPr lang="en-US" sz="2000" dirty="0">
              <a:solidFill>
                <a:srgbClr val="00B0F0"/>
              </a:solidFill>
            </a:endParaRPr>
          </a:p>
          <a:p>
            <a:r>
              <a:rPr lang="en-US" sz="2000" dirty="0" smtClean="0"/>
              <a:t>Heraclitus </a:t>
            </a:r>
            <a:r>
              <a:rPr lang="en-US" sz="2000" dirty="0"/>
              <a:t>(circa 535 – 475 BC) was a Greek philosopher who propounded that ever-present change is the essence of the universe. </a:t>
            </a:r>
            <a:endParaRPr lang="en-US" sz="2000" dirty="0" smtClean="0"/>
          </a:p>
          <a:p>
            <a:pPr marL="285750" indent="-285750">
              <a:buFont typeface="Arial" charset="0"/>
              <a:buChar char="•"/>
            </a:pPr>
            <a:r>
              <a:rPr lang="en-US" sz="2000" dirty="0" smtClean="0"/>
              <a:t>"</a:t>
            </a:r>
            <a:r>
              <a:rPr lang="en-US" sz="2000" dirty="0"/>
              <a:t>π</a:t>
            </a:r>
            <a:r>
              <a:rPr lang="en-US" sz="2000" dirty="0" err="1"/>
              <a:t>άντ</a:t>
            </a:r>
            <a:r>
              <a:rPr lang="en-US" sz="2000" dirty="0"/>
              <a:t>α </a:t>
            </a:r>
            <a:r>
              <a:rPr lang="en-US" sz="2000" dirty="0" err="1"/>
              <a:t>ῥεῖ</a:t>
            </a:r>
            <a:r>
              <a:rPr lang="en-US" sz="2000" dirty="0"/>
              <a:t>" (</a:t>
            </a:r>
            <a:r>
              <a:rPr lang="en-US" sz="2000" dirty="0" err="1"/>
              <a:t>panta</a:t>
            </a:r>
            <a:r>
              <a:rPr lang="en-US" sz="2000" dirty="0"/>
              <a:t> </a:t>
            </a:r>
            <a:r>
              <a:rPr lang="en-US" sz="2000" dirty="0" err="1"/>
              <a:t>rhei</a:t>
            </a:r>
            <a:r>
              <a:rPr lang="en-US" sz="2000" dirty="0"/>
              <a:t>) "everything flows" </a:t>
            </a:r>
          </a:p>
          <a:p>
            <a:pPr marL="285750" indent="-285750">
              <a:buFont typeface="Arial" charset="0"/>
              <a:buChar char="•"/>
            </a:pPr>
            <a:r>
              <a:rPr lang="en-US" sz="2000" dirty="0" smtClean="0"/>
              <a:t>In </a:t>
            </a:r>
            <a:r>
              <a:rPr lang="en-US" sz="2000" dirty="0"/>
              <a:t>Plato's dialogue </a:t>
            </a:r>
            <a:r>
              <a:rPr lang="en-US" sz="2000" i="1" dirty="0" err="1"/>
              <a:t>Cratylus</a:t>
            </a:r>
            <a:r>
              <a:rPr lang="en-US" sz="2000" dirty="0"/>
              <a:t>: "everything changes and nothing remains still." </a:t>
            </a:r>
            <a:endParaRPr lang="en-US" sz="2000" dirty="0" smtClean="0"/>
          </a:p>
          <a:p>
            <a:pPr marL="285750" indent="-285750">
              <a:buFont typeface="Arial" charset="0"/>
              <a:buChar char="•"/>
            </a:pPr>
            <a:r>
              <a:rPr lang="en-US" sz="2000" dirty="0" smtClean="0"/>
              <a:t>It </a:t>
            </a:r>
            <a:r>
              <a:rPr lang="en-US" sz="2000" dirty="0"/>
              <a:t>is striking that such a realization of the nature of the universe appeared so early.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24" y="3465255"/>
            <a:ext cx="1728301" cy="2133600"/>
          </a:xfrm>
          <a:prstGeom prst="rect">
            <a:avLst/>
          </a:prstGeom>
        </p:spPr>
      </p:pic>
      <p:sp>
        <p:nvSpPr>
          <p:cNvPr id="5" name="Rectangle 4"/>
          <p:cNvSpPr/>
          <p:nvPr/>
        </p:nvSpPr>
        <p:spPr>
          <a:xfrm>
            <a:off x="2284412" y="3312855"/>
            <a:ext cx="9372600" cy="3293209"/>
          </a:xfrm>
          <a:prstGeom prst="rect">
            <a:avLst/>
          </a:prstGeom>
        </p:spPr>
        <p:txBody>
          <a:bodyPr wrap="square">
            <a:spAutoFit/>
          </a:bodyPr>
          <a:lstStyle/>
          <a:p>
            <a:r>
              <a:rPr lang="en-US" sz="2000" dirty="0"/>
              <a:t>More than 2000 years later, the German mathematician and philosopher Gottfried Leibniz (1646 – 1716) </a:t>
            </a:r>
            <a:r>
              <a:rPr lang="en-US" sz="2000" dirty="0" smtClean="0"/>
              <a:t>considered the idea of a </a:t>
            </a:r>
            <a:r>
              <a:rPr lang="en-US" sz="2000" dirty="0"/>
              <a:t>universal formal language that could unequivocally describe everything in the universe. </a:t>
            </a:r>
            <a:endParaRPr lang="en-US" sz="2000" dirty="0" smtClean="0"/>
          </a:p>
          <a:p>
            <a:pPr marL="342900" indent="-342900">
              <a:buFont typeface="Arial" charset="0"/>
              <a:buChar char="•"/>
            </a:pPr>
            <a:r>
              <a:rPr lang="en-US" sz="2000" dirty="0" smtClean="0"/>
              <a:t>Leibniz </a:t>
            </a:r>
            <a:r>
              <a:rPr lang="en-US" sz="2000" dirty="0"/>
              <a:t>realized the essential role of </a:t>
            </a:r>
            <a:r>
              <a:rPr lang="en-US" sz="2000" dirty="0" smtClean="0"/>
              <a:t>change. </a:t>
            </a:r>
            <a:endParaRPr lang="en-US" sz="2000" dirty="0"/>
          </a:p>
          <a:p>
            <a:pPr marL="342900" indent="-342900">
              <a:buFont typeface="Arial" charset="0"/>
              <a:buChar char="•"/>
            </a:pPr>
            <a:r>
              <a:rPr lang="en-US" sz="2000" dirty="0" smtClean="0"/>
              <a:t>He set </a:t>
            </a:r>
            <a:r>
              <a:rPr lang="en-US" sz="2000" dirty="0"/>
              <a:t>out to produce a formalism that could describe change in a quantitative way. </a:t>
            </a:r>
            <a:endParaRPr lang="en-US" sz="2000" dirty="0" smtClean="0"/>
          </a:p>
          <a:p>
            <a:pPr marL="342900" indent="-342900">
              <a:buFont typeface="Arial" charset="0"/>
              <a:buChar char="•"/>
            </a:pPr>
            <a:r>
              <a:rPr lang="en-US" sz="2000" dirty="0" smtClean="0"/>
              <a:t>The </a:t>
            </a:r>
            <a:r>
              <a:rPr lang="en-US" sz="2000" dirty="0"/>
              <a:t>result was the discovery of differential and integral </a:t>
            </a:r>
            <a:r>
              <a:rPr lang="en-US" sz="2000" dirty="0" smtClean="0"/>
              <a:t>calculus.</a:t>
            </a:r>
            <a:r>
              <a:rPr lang="en-US" sz="2000" baseline="30000" dirty="0" smtClean="0">
                <a:solidFill>
                  <a:schemeClr val="tx1">
                    <a:lumMod val="65000"/>
                  </a:schemeClr>
                </a:solidFill>
              </a:rPr>
              <a:t>*</a:t>
            </a:r>
          </a:p>
          <a:p>
            <a:pPr marL="800100" lvl="1" indent="-342900">
              <a:buFont typeface="Wingdings" charset="2"/>
              <a:buChar char="Ø"/>
            </a:pPr>
            <a:r>
              <a:rPr lang="en-US" sz="2000" dirty="0"/>
              <a:t>O</a:t>
            </a:r>
            <a:r>
              <a:rPr lang="en-US" sz="2000" dirty="0" smtClean="0"/>
              <a:t>ne </a:t>
            </a:r>
            <a:r>
              <a:rPr lang="en-US" sz="2000" dirty="0"/>
              <a:t>of the most influential mathematical theories of all </a:t>
            </a:r>
            <a:r>
              <a:rPr lang="en-US" sz="2000" dirty="0" smtClean="0"/>
              <a:t>time.</a:t>
            </a:r>
          </a:p>
          <a:p>
            <a:pPr marL="800100" lvl="1" indent="-342900">
              <a:buFont typeface="Wingdings" charset="2"/>
              <a:buChar char="Ø"/>
            </a:pPr>
            <a:r>
              <a:rPr lang="en-US" sz="2000" dirty="0" smtClean="0"/>
              <a:t>It set the stage for modern science </a:t>
            </a:r>
            <a:r>
              <a:rPr lang="en-US" sz="2000" dirty="0"/>
              <a:t>and technology</a:t>
            </a:r>
            <a:r>
              <a:rPr lang="en-US" sz="2000" dirty="0" smtClean="0"/>
              <a:t>.</a:t>
            </a:r>
          </a:p>
          <a:p>
            <a:endParaRPr lang="en-US" sz="1600" dirty="0" smtClean="0">
              <a:solidFill>
                <a:schemeClr val="tx1">
                  <a:lumMod val="65000"/>
                </a:schemeClr>
              </a:solidFill>
            </a:endParaRPr>
          </a:p>
          <a:p>
            <a:r>
              <a:rPr lang="en-US" sz="1600" dirty="0" smtClean="0">
                <a:solidFill>
                  <a:schemeClr val="tx1">
                    <a:lumMod val="50000"/>
                  </a:schemeClr>
                </a:solidFill>
              </a:rPr>
              <a:t>* It was actually discovered by Archimedes </a:t>
            </a:r>
            <a:r>
              <a:rPr lang="ru-RU" sz="1600" dirty="0" err="1">
                <a:solidFill>
                  <a:schemeClr val="tx1">
                    <a:lumMod val="50000"/>
                  </a:schemeClr>
                </a:solidFill>
              </a:rPr>
              <a:t>c</a:t>
            </a:r>
            <a:r>
              <a:rPr lang="ru-RU" sz="1600" dirty="0">
                <a:solidFill>
                  <a:schemeClr val="tx1">
                    <a:lumMod val="50000"/>
                  </a:schemeClr>
                </a:solidFill>
              </a:rPr>
              <a:t>. 287 – </a:t>
            </a:r>
            <a:r>
              <a:rPr lang="ru-RU" sz="1600" dirty="0" err="1">
                <a:solidFill>
                  <a:schemeClr val="tx1">
                    <a:lumMod val="50000"/>
                  </a:schemeClr>
                </a:solidFill>
              </a:rPr>
              <a:t>c</a:t>
            </a:r>
            <a:r>
              <a:rPr lang="ru-RU" sz="1600" dirty="0">
                <a:solidFill>
                  <a:schemeClr val="tx1">
                    <a:lumMod val="50000"/>
                  </a:schemeClr>
                </a:solidFill>
              </a:rPr>
              <a:t>. 212 </a:t>
            </a:r>
            <a:r>
              <a:rPr lang="ru-RU" sz="1600" dirty="0" smtClean="0">
                <a:solidFill>
                  <a:schemeClr val="tx1">
                    <a:lumMod val="50000"/>
                  </a:schemeClr>
                </a:solidFill>
              </a:rPr>
              <a:t>BC</a:t>
            </a:r>
            <a:r>
              <a:rPr lang="en-US" sz="1600" dirty="0">
                <a:solidFill>
                  <a:schemeClr val="tx1">
                    <a:lumMod val="50000"/>
                  </a:schemeClr>
                </a:solidFill>
              </a:rPr>
              <a:t> </a:t>
            </a:r>
            <a:r>
              <a:rPr lang="en-US" sz="1600" dirty="0" smtClean="0">
                <a:solidFill>
                  <a:schemeClr val="tx1">
                    <a:lumMod val="50000"/>
                  </a:schemeClr>
                </a:solidFill>
              </a:rPr>
              <a:t>but his text was replaced by Christian hymns . The palimpsest was manually processed in 1906-1908 and with x-ray technology in 1998-2007.</a:t>
            </a:r>
            <a:endParaRPr lang="en-US" sz="2000" dirty="0">
              <a:solidFill>
                <a:schemeClr val="tx1">
                  <a:lumMod val="50000"/>
                </a:schemeClr>
              </a:solidFill>
            </a:endParaRPr>
          </a:p>
        </p:txBody>
      </p:sp>
      <p:sp>
        <p:nvSpPr>
          <p:cNvPr id="6" name="Slide Number Placeholder 5"/>
          <p:cNvSpPr>
            <a:spLocks noGrp="1"/>
          </p:cNvSpPr>
          <p:nvPr>
            <p:ph type="sldNum" sz="quarter" idx="12"/>
          </p:nvPr>
        </p:nvSpPr>
        <p:spPr/>
        <p:txBody>
          <a:bodyPr/>
          <a:lstStyle/>
          <a:p>
            <a:fld id="{2A013F82-EE5E-44EE-A61D-E31C6657F26F}" type="slidenum">
              <a:rPr lang="uk-UA" smtClean="0"/>
              <a:t>36</a:t>
            </a:fld>
            <a:endParaRPr lang="uk-UA"/>
          </a:p>
        </p:txBody>
      </p:sp>
    </p:spTree>
    <p:extLst>
      <p:ext uri="{BB962C8B-B14F-4D97-AF65-F5344CB8AC3E}">
        <p14:creationId xmlns:p14="http://schemas.microsoft.com/office/powerpoint/2010/main" val="111349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a:t>Learning versus </a:t>
            </a:r>
            <a:r>
              <a:rPr lang="en-US" dirty="0" smtClean="0"/>
              <a:t>intelligence</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Learning</a:t>
            </a:r>
          </a:p>
          <a:p>
            <a:r>
              <a:rPr lang="en-US" sz="2000" dirty="0" smtClean="0"/>
              <a:t> </a:t>
            </a:r>
            <a:r>
              <a:rPr lang="en-US" sz="2000" dirty="0"/>
              <a:t>Change is a fundamental and essential property of the universe. When change is persistently made so that a cost function is optimized, then the change is </a:t>
            </a:r>
            <a:r>
              <a:rPr lang="en-US" sz="2000" i="1" dirty="0"/>
              <a:t>learning.</a:t>
            </a:r>
            <a:r>
              <a:rPr lang="en-US" sz="2000" dirty="0"/>
              <a:t> </a:t>
            </a:r>
            <a:endParaRPr lang="en-US" sz="2000" dirty="0" smtClean="0"/>
          </a:p>
          <a:p>
            <a:pPr marL="342900" indent="-342900">
              <a:buFont typeface="Arial" charset="0"/>
              <a:buChar char="•"/>
            </a:pPr>
            <a:r>
              <a:rPr lang="en-US" sz="2000" dirty="0"/>
              <a:t>Biologists often use the term </a:t>
            </a:r>
            <a:r>
              <a:rPr lang="en-US" sz="2000" i="1" dirty="0"/>
              <a:t>adaptation</a:t>
            </a:r>
            <a:r>
              <a:rPr lang="en-US" sz="2000" dirty="0"/>
              <a:t> to describe similar phenomena.</a:t>
            </a:r>
          </a:p>
          <a:p>
            <a:endParaRPr lang="en-US" sz="2000" dirty="0" smtClean="0"/>
          </a:p>
          <a:p>
            <a:r>
              <a:rPr lang="en-US" sz="2000" dirty="0" smtClean="0"/>
              <a:t>Learning </a:t>
            </a:r>
            <a:r>
              <a:rPr lang="en-US" sz="2000" dirty="0"/>
              <a:t>is </a:t>
            </a:r>
            <a:r>
              <a:rPr lang="en-US" sz="2000" dirty="0" smtClean="0"/>
              <a:t>as </a:t>
            </a:r>
            <a:r>
              <a:rPr lang="en-US" sz="2000" dirty="0"/>
              <a:t>fundamental as change. </a:t>
            </a:r>
            <a:endParaRPr lang="en-US" sz="2000" dirty="0" smtClean="0"/>
          </a:p>
          <a:p>
            <a:pPr marL="457200" indent="-457200">
              <a:buFont typeface="Arial" charset="0"/>
              <a:buChar char="•"/>
            </a:pPr>
            <a:r>
              <a:rPr lang="en-US" sz="2000" dirty="0" smtClean="0"/>
              <a:t>There </a:t>
            </a:r>
            <a:r>
              <a:rPr lang="en-US" sz="2000" dirty="0"/>
              <a:t>cannot be life without learning. </a:t>
            </a:r>
            <a:endParaRPr lang="en-US" sz="2000" dirty="0" smtClean="0"/>
          </a:p>
          <a:p>
            <a:pPr marL="457200" indent="-457200">
              <a:buFont typeface="Arial" charset="0"/>
              <a:buChar char="•"/>
            </a:pPr>
            <a:r>
              <a:rPr lang="en-US" sz="2000" dirty="0" smtClean="0"/>
              <a:t>There </a:t>
            </a:r>
            <a:r>
              <a:rPr lang="en-US" sz="2000" dirty="0"/>
              <a:t>cannot be intelligence either. </a:t>
            </a:r>
            <a:endParaRPr lang="en-US" sz="2000" dirty="0" smtClean="0"/>
          </a:p>
          <a:p>
            <a:pPr marL="457200" indent="-457200">
              <a:buFont typeface="Arial" charset="0"/>
              <a:buChar char="•"/>
            </a:pPr>
            <a:r>
              <a:rPr lang="en-US" sz="2000" dirty="0" smtClean="0"/>
              <a:t>Entities </a:t>
            </a:r>
            <a:r>
              <a:rPr lang="en-US" sz="2000" dirty="0"/>
              <a:t>that cannot adapt to changes in their environment cannot survive</a:t>
            </a:r>
            <a:r>
              <a:rPr lang="en-US" sz="2000" dirty="0" smtClean="0"/>
              <a:t>.</a:t>
            </a:r>
          </a:p>
          <a:p>
            <a:pPr marL="457200" indent="-457200">
              <a:buFont typeface="Arial" charset="0"/>
              <a:buChar char="•"/>
            </a:pPr>
            <a:r>
              <a:rPr lang="en-US" sz="2000" dirty="0" smtClean="0"/>
              <a:t> </a:t>
            </a:r>
            <a:r>
              <a:rPr lang="en-US" sz="2000" dirty="0"/>
              <a:t>They cannot </a:t>
            </a:r>
            <a:r>
              <a:rPr lang="en-US" sz="2000" dirty="0" smtClean="0"/>
              <a:t>not </a:t>
            </a:r>
            <a:r>
              <a:rPr lang="en-US" sz="2000" dirty="0"/>
              <a:t>be treated as intelligent no matter how extensive their knowledge is. </a:t>
            </a:r>
            <a:endParaRPr lang="en-US" sz="2000" dirty="0" smtClean="0"/>
          </a:p>
          <a:p>
            <a:endParaRPr lang="en-US" sz="2000" dirty="0" smtClean="0"/>
          </a:p>
          <a:p>
            <a:r>
              <a:rPr lang="en-US" sz="2000" dirty="0" smtClean="0"/>
              <a:t>Learning can define </a:t>
            </a:r>
            <a:r>
              <a:rPr lang="en-US" sz="2000" dirty="0"/>
              <a:t>intelligence </a:t>
            </a:r>
            <a:r>
              <a:rPr lang="en-US" sz="2000" dirty="0" smtClean="0"/>
              <a:t>formally</a:t>
            </a:r>
          </a:p>
          <a:p>
            <a:r>
              <a:rPr lang="en-US" sz="2000" i="1" dirty="0" smtClean="0"/>
              <a:t>Probably </a:t>
            </a:r>
            <a:r>
              <a:rPr lang="en-US" sz="2000" i="1" dirty="0"/>
              <a:t>approximately correct learning</a:t>
            </a:r>
            <a:r>
              <a:rPr lang="en-US" sz="2000" dirty="0"/>
              <a:t> (</a:t>
            </a:r>
            <a:r>
              <a:rPr lang="en-US" sz="2000" dirty="0" smtClean="0"/>
              <a:t>PAC-learning) </a:t>
            </a:r>
            <a:r>
              <a:rPr lang="en-US" sz="2000" dirty="0"/>
              <a:t>was proposed in </a:t>
            </a:r>
            <a:r>
              <a:rPr lang="en-US" sz="2000" dirty="0">
                <a:solidFill>
                  <a:srgbClr val="00B0F0"/>
                </a:solidFill>
              </a:rPr>
              <a:t>1984</a:t>
            </a:r>
            <a:r>
              <a:rPr lang="en-US" sz="2000" dirty="0"/>
              <a:t> as a way to describe learning that could generate systems of arbitrarily low error with arbitrarily high probability. </a:t>
            </a:r>
            <a:endParaRPr lang="en-US" sz="2000" dirty="0" smtClean="0"/>
          </a:p>
          <a:p>
            <a:pPr marL="342900" indent="-342900">
              <a:buFont typeface="Arial" charset="0"/>
              <a:buChar char="•"/>
            </a:pPr>
            <a:r>
              <a:rPr lang="en-US" sz="2000" dirty="0" smtClean="0"/>
              <a:t>We introduce a </a:t>
            </a:r>
            <a:r>
              <a:rPr lang="en-US" sz="2000" dirty="0"/>
              <a:t>variant </a:t>
            </a:r>
            <a:r>
              <a:rPr lang="en-US" sz="2000" dirty="0" smtClean="0"/>
              <a:t>that </a:t>
            </a:r>
            <a:r>
              <a:rPr lang="en-US" sz="2000" dirty="0"/>
              <a:t>takes into account the time complexity of the underlying problem and thus respects the hierarchy of computational complexity</a:t>
            </a:r>
            <a:r>
              <a:rPr lang="en-US" sz="2000" dirty="0" smtClean="0"/>
              <a:t>.</a:t>
            </a:r>
          </a:p>
        </p:txBody>
      </p:sp>
      <p:sp>
        <p:nvSpPr>
          <p:cNvPr id="2" name="Slide Number Placeholder 1"/>
          <p:cNvSpPr>
            <a:spLocks noGrp="1"/>
          </p:cNvSpPr>
          <p:nvPr>
            <p:ph type="sldNum" sz="quarter" idx="12"/>
          </p:nvPr>
        </p:nvSpPr>
        <p:spPr/>
        <p:txBody>
          <a:bodyPr/>
          <a:lstStyle/>
          <a:p>
            <a:fld id="{2A013F82-EE5E-44EE-A61D-E31C6657F26F}" type="slidenum">
              <a:rPr lang="uk-UA" smtClean="0"/>
              <a:t>37</a:t>
            </a:fld>
            <a:endParaRPr lang="uk-UA"/>
          </a:p>
        </p:txBody>
      </p:sp>
    </p:spTree>
    <p:extLst>
      <p:ext uri="{BB962C8B-B14F-4D97-AF65-F5344CB8AC3E}">
        <p14:creationId xmlns:p14="http://schemas.microsoft.com/office/powerpoint/2010/main" val="99150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a:t>Learning versus </a:t>
            </a:r>
            <a:r>
              <a:rPr lang="en-US" dirty="0" smtClean="0"/>
              <a:t>intelligence</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Intelligence</a:t>
            </a:r>
          </a:p>
          <a:p>
            <a:r>
              <a:rPr lang="en-US" sz="2000" dirty="0" smtClean="0"/>
              <a:t>Assume </a:t>
            </a:r>
            <a:r>
              <a:rPr lang="en-US" sz="2000" dirty="0"/>
              <a:t>a learning system </a:t>
            </a:r>
            <a:r>
              <a:rPr lang="en-US" sz="2000" i="1" dirty="0"/>
              <a:t>L</a:t>
            </a:r>
            <a:r>
              <a:rPr lang="en-US" sz="2000" dirty="0"/>
              <a:t> and a relation </a:t>
            </a:r>
            <a:r>
              <a:rPr lang="en-US" sz="2000" i="1" dirty="0"/>
              <a:t>R</a:t>
            </a:r>
            <a:r>
              <a:rPr lang="en-US" sz="2000" dirty="0"/>
              <a:t> that we attempt to learn through </a:t>
            </a:r>
            <a:r>
              <a:rPr lang="en-US" sz="2000" i="1" dirty="0"/>
              <a:t>L</a:t>
            </a:r>
            <a:r>
              <a:rPr lang="en-US" sz="2000" dirty="0"/>
              <a:t>. Let </a:t>
            </a:r>
            <a:endParaRPr lang="en-US" sz="2000" dirty="0" smtClean="0"/>
          </a:p>
          <a:p>
            <a:pPr marL="342900" indent="-342900">
              <a:buFont typeface="Arial" charset="0"/>
              <a:buChar char="•"/>
            </a:pPr>
            <a:r>
              <a:rPr lang="en-US" sz="2000" i="1" dirty="0" smtClean="0"/>
              <a:t>Err(L</a:t>
            </a:r>
            <a:r>
              <a:rPr lang="en-US" sz="2000" i="1" dirty="0"/>
              <a:t>, A, R)</a:t>
            </a:r>
            <a:r>
              <a:rPr lang="en-US" sz="2000" dirty="0"/>
              <a:t> denote the expected error of an approximation </a:t>
            </a:r>
            <a:r>
              <a:rPr lang="en-US" sz="2000" i="1" dirty="0"/>
              <a:t>A</a:t>
            </a:r>
            <a:r>
              <a:rPr lang="en-US" sz="2000" dirty="0"/>
              <a:t> of </a:t>
            </a:r>
            <a:r>
              <a:rPr lang="en-US" sz="2000" i="1" dirty="0"/>
              <a:t>R</a:t>
            </a:r>
            <a:r>
              <a:rPr lang="en-US" sz="2000" dirty="0"/>
              <a:t> produced by </a:t>
            </a:r>
            <a:r>
              <a:rPr lang="en-US" sz="2000" i="1" dirty="0"/>
              <a:t>L</a:t>
            </a:r>
            <a:r>
              <a:rPr lang="en-US" sz="2000" dirty="0"/>
              <a:t> </a:t>
            </a:r>
            <a:endParaRPr lang="en-US" sz="2000" dirty="0" smtClean="0"/>
          </a:p>
          <a:p>
            <a:pPr marL="342900" indent="-342900">
              <a:buFont typeface="Arial" charset="0"/>
              <a:buChar char="•"/>
            </a:pPr>
            <a:r>
              <a:rPr lang="en-US" sz="2000" i="1" dirty="0" smtClean="0"/>
              <a:t>T(R</a:t>
            </a:r>
            <a:r>
              <a:rPr lang="en-US" sz="2000" i="1" dirty="0"/>
              <a:t>)</a:t>
            </a:r>
            <a:r>
              <a:rPr lang="en-US" sz="2000" dirty="0"/>
              <a:t> be the time complexity of </a:t>
            </a:r>
            <a:r>
              <a:rPr lang="en-US" sz="2000" i="1" dirty="0" smtClean="0"/>
              <a:t>R</a:t>
            </a:r>
            <a:endParaRPr lang="en-US" sz="2000" dirty="0" smtClean="0"/>
          </a:p>
          <a:p>
            <a:r>
              <a:rPr lang="en-US" sz="2000" dirty="0" smtClean="0"/>
              <a:t>We </a:t>
            </a:r>
            <a:r>
              <a:rPr lang="en-US" sz="2000" dirty="0"/>
              <a:t>define that </a:t>
            </a:r>
            <a:r>
              <a:rPr lang="en-US" sz="2000" i="1" dirty="0"/>
              <a:t>R</a:t>
            </a:r>
            <a:r>
              <a:rPr lang="en-US" sz="2000" dirty="0"/>
              <a:t> is </a:t>
            </a:r>
            <a:r>
              <a:rPr lang="en-US" sz="2000" i="1" dirty="0"/>
              <a:t>efficiently PAC-learnable</a:t>
            </a:r>
            <a:r>
              <a:rPr lang="en-US" sz="2000" dirty="0"/>
              <a:t> by </a:t>
            </a:r>
            <a:r>
              <a:rPr lang="en-US" sz="2000" i="1" dirty="0"/>
              <a:t>L</a:t>
            </a:r>
            <a:r>
              <a:rPr lang="en-US" sz="2000" dirty="0"/>
              <a:t> if and only if </a:t>
            </a:r>
            <a:endParaRPr lang="en-US" sz="2000" dirty="0" smtClean="0"/>
          </a:p>
          <a:p>
            <a:pPr lvl="1"/>
            <a:r>
              <a:rPr lang="en-US" sz="2000" dirty="0" smtClean="0"/>
              <a:t>for </a:t>
            </a:r>
            <a:r>
              <a:rPr lang="en-US" sz="2000" dirty="0"/>
              <a:t>all </a:t>
            </a:r>
            <a:r>
              <a:rPr lang="en-US" sz="2000" i="1" dirty="0" err="1"/>
              <a:t>δ</a:t>
            </a:r>
            <a:r>
              <a:rPr lang="en-US" sz="2000" dirty="0"/>
              <a:t> and </a:t>
            </a:r>
            <a:r>
              <a:rPr lang="en-US" sz="2000" i="1" dirty="0" err="1"/>
              <a:t>ε</a:t>
            </a:r>
            <a:r>
              <a:rPr lang="en-US" sz="2000" dirty="0"/>
              <a:t> such that </a:t>
            </a:r>
            <a:r>
              <a:rPr lang="en-US" sz="2000" i="1" dirty="0"/>
              <a:t>0 &lt; </a:t>
            </a:r>
            <a:r>
              <a:rPr lang="en-US" sz="2000" i="1" dirty="0" err="1"/>
              <a:t>δ</a:t>
            </a:r>
            <a:r>
              <a:rPr lang="en-US" sz="2000" i="1" dirty="0"/>
              <a:t>, </a:t>
            </a:r>
            <a:r>
              <a:rPr lang="en-US" sz="2000" i="1" dirty="0" err="1"/>
              <a:t>ε</a:t>
            </a:r>
            <a:r>
              <a:rPr lang="en-US" sz="2000" i="1" dirty="0"/>
              <a:t> &lt; </a:t>
            </a:r>
            <a:r>
              <a:rPr lang="en-US" sz="2000" i="1" dirty="0" smtClean="0"/>
              <a:t>1,</a:t>
            </a:r>
            <a:r>
              <a:rPr lang="en-US" sz="2000" dirty="0" smtClean="0"/>
              <a:t> </a:t>
            </a:r>
            <a:r>
              <a:rPr lang="en-US" sz="2000" dirty="0"/>
              <a:t>there is a polynomial </a:t>
            </a:r>
            <a:r>
              <a:rPr lang="en-US" sz="2000" i="1" dirty="0"/>
              <a:t>p(1/</a:t>
            </a:r>
            <a:r>
              <a:rPr lang="en-US" sz="2000" i="1" dirty="0" err="1"/>
              <a:t>δ</a:t>
            </a:r>
            <a:r>
              <a:rPr lang="en-US" sz="2000" i="1" dirty="0"/>
              <a:t>, 1/</a:t>
            </a:r>
            <a:r>
              <a:rPr lang="en-US" sz="2000" i="1" dirty="0" err="1"/>
              <a:t>ε</a:t>
            </a:r>
            <a:r>
              <a:rPr lang="en-US" sz="2000" i="1" dirty="0"/>
              <a:t>)</a:t>
            </a:r>
            <a:r>
              <a:rPr lang="en-US" sz="2000" dirty="0"/>
              <a:t> such </a:t>
            </a:r>
            <a:r>
              <a:rPr lang="en-US" sz="2000" dirty="0" smtClean="0"/>
              <a:t>that</a:t>
            </a:r>
          </a:p>
          <a:p>
            <a:pPr marL="914400" lvl="1" indent="-457200">
              <a:buFont typeface="+mj-lt"/>
              <a:buAutoNum type="alphaLcPeriod"/>
            </a:pPr>
            <a:r>
              <a:rPr lang="en-US" sz="2000" dirty="0" smtClean="0"/>
              <a:t>the </a:t>
            </a:r>
            <a:r>
              <a:rPr lang="en-US" sz="2000" dirty="0"/>
              <a:t>time complexity of </a:t>
            </a:r>
            <a:r>
              <a:rPr lang="en-US" sz="2000" i="1" dirty="0"/>
              <a:t>L</a:t>
            </a:r>
            <a:r>
              <a:rPr lang="en-US" sz="2000" dirty="0"/>
              <a:t> generating </a:t>
            </a:r>
            <a:r>
              <a:rPr lang="en-US" sz="2000" i="1" dirty="0"/>
              <a:t>A</a:t>
            </a:r>
            <a:r>
              <a:rPr lang="en-US" sz="2000" dirty="0"/>
              <a:t> is </a:t>
            </a:r>
            <a:r>
              <a:rPr lang="en-US" sz="2000" i="1" dirty="0"/>
              <a:t>O(p(1/</a:t>
            </a:r>
            <a:r>
              <a:rPr lang="en-US" sz="2000" i="1" dirty="0" err="1"/>
              <a:t>δ</a:t>
            </a:r>
            <a:r>
              <a:rPr lang="en-US" sz="2000" i="1" dirty="0"/>
              <a:t>, 1/</a:t>
            </a:r>
            <a:r>
              <a:rPr lang="en-US" sz="2000" i="1" dirty="0" err="1"/>
              <a:t>ε</a:t>
            </a:r>
            <a:r>
              <a:rPr lang="en-US" sz="2000" i="1" dirty="0"/>
              <a:t>) + T(R</a:t>
            </a:r>
            <a:r>
              <a:rPr lang="en-US" sz="2000" i="1" dirty="0" smtClean="0"/>
              <a:t>))</a:t>
            </a:r>
            <a:endParaRPr lang="en-US" sz="2000" dirty="0" smtClean="0"/>
          </a:p>
          <a:p>
            <a:pPr marL="914400" lvl="1" indent="-457200">
              <a:buFont typeface="+mj-lt"/>
              <a:buAutoNum type="alphaLcPeriod"/>
            </a:pPr>
            <a:r>
              <a:rPr lang="en-US" sz="2000" dirty="0" smtClean="0"/>
              <a:t>the </a:t>
            </a:r>
            <a:r>
              <a:rPr lang="en-US" sz="2000" dirty="0"/>
              <a:t>time complexity of membership in </a:t>
            </a:r>
            <a:r>
              <a:rPr lang="en-US" sz="2000" i="1" dirty="0"/>
              <a:t>A</a:t>
            </a:r>
            <a:r>
              <a:rPr lang="en-US" sz="2000" dirty="0"/>
              <a:t> is </a:t>
            </a:r>
            <a:r>
              <a:rPr lang="en-US" sz="2000" i="1" dirty="0"/>
              <a:t>T(R)</a:t>
            </a:r>
            <a:r>
              <a:rPr lang="en-US" sz="2000" dirty="0"/>
              <a:t>, </a:t>
            </a:r>
            <a:r>
              <a:rPr lang="en-US" sz="2000" dirty="0" smtClean="0"/>
              <a:t>and</a:t>
            </a:r>
          </a:p>
          <a:p>
            <a:pPr marL="914400" lvl="1" indent="-457200">
              <a:buFont typeface="+mj-lt"/>
              <a:buAutoNum type="alphaLcPeriod"/>
            </a:pPr>
            <a:r>
              <a:rPr lang="en-US" sz="2000" dirty="0" smtClean="0"/>
              <a:t>the </a:t>
            </a:r>
            <a:r>
              <a:rPr lang="en-US" sz="2000" dirty="0"/>
              <a:t>probability that Err(L, A, R) &gt; </a:t>
            </a:r>
            <a:r>
              <a:rPr lang="en-US" sz="2000" dirty="0" err="1"/>
              <a:t>ε</a:t>
            </a:r>
            <a:r>
              <a:rPr lang="en-US" sz="2000" dirty="0"/>
              <a:t> is less than </a:t>
            </a:r>
            <a:r>
              <a:rPr lang="en-US" sz="2000" i="1" dirty="0" err="1"/>
              <a:t>δ</a:t>
            </a:r>
            <a:r>
              <a:rPr lang="en-US" sz="2000" dirty="0"/>
              <a:t> </a:t>
            </a:r>
          </a:p>
          <a:p>
            <a:r>
              <a:rPr lang="en-US" sz="2000" dirty="0" smtClean="0">
                <a:solidFill>
                  <a:schemeClr val="tx1">
                    <a:lumMod val="50000"/>
                  </a:schemeClr>
                </a:solidFill>
              </a:rPr>
              <a:t>(</a:t>
            </a:r>
            <a:r>
              <a:rPr lang="en-US" sz="2000" dirty="0">
                <a:solidFill>
                  <a:schemeClr val="tx1">
                    <a:lumMod val="50000"/>
                  </a:schemeClr>
                </a:solidFill>
              </a:rPr>
              <a:t>The </a:t>
            </a:r>
            <a:r>
              <a:rPr lang="en-US" sz="2000" i="1" dirty="0">
                <a:solidFill>
                  <a:schemeClr val="tx1">
                    <a:lumMod val="50000"/>
                  </a:schemeClr>
                </a:solidFill>
              </a:rPr>
              <a:t>big-O</a:t>
            </a:r>
            <a:r>
              <a:rPr lang="en-US" sz="2000" dirty="0">
                <a:solidFill>
                  <a:schemeClr val="tx1">
                    <a:lumMod val="50000"/>
                  </a:schemeClr>
                </a:solidFill>
              </a:rPr>
              <a:t> notation is defined as follows: given two real functions </a:t>
            </a:r>
            <a:r>
              <a:rPr lang="en-US" sz="2000" i="1" dirty="0">
                <a:solidFill>
                  <a:schemeClr val="tx1">
                    <a:lumMod val="50000"/>
                  </a:schemeClr>
                </a:solidFill>
              </a:rPr>
              <a:t>f</a:t>
            </a:r>
            <a:r>
              <a:rPr lang="en-US" sz="2000" dirty="0">
                <a:solidFill>
                  <a:schemeClr val="tx1">
                    <a:lumMod val="50000"/>
                  </a:schemeClr>
                </a:solidFill>
              </a:rPr>
              <a:t> and </a:t>
            </a:r>
            <a:r>
              <a:rPr lang="en-US" sz="2000" i="1" dirty="0">
                <a:solidFill>
                  <a:schemeClr val="tx1">
                    <a:lumMod val="50000"/>
                  </a:schemeClr>
                </a:solidFill>
              </a:rPr>
              <a:t>g</a:t>
            </a:r>
            <a:r>
              <a:rPr lang="en-US" sz="2000" dirty="0">
                <a:solidFill>
                  <a:schemeClr val="tx1">
                    <a:lumMod val="50000"/>
                  </a:schemeClr>
                </a:solidFill>
              </a:rPr>
              <a:t>, it is </a:t>
            </a:r>
            <a:r>
              <a:rPr lang="en-US" sz="2000" i="1" dirty="0">
                <a:solidFill>
                  <a:schemeClr val="tx1">
                    <a:lumMod val="50000"/>
                  </a:schemeClr>
                </a:solidFill>
              </a:rPr>
              <a:t>f = O(g)</a:t>
            </a:r>
            <a:r>
              <a:rPr lang="en-US" sz="2000" dirty="0">
                <a:solidFill>
                  <a:schemeClr val="tx1">
                    <a:lumMod val="50000"/>
                  </a:schemeClr>
                </a:solidFill>
              </a:rPr>
              <a:t> if and only if there exist constants </a:t>
            </a:r>
            <a:r>
              <a:rPr lang="en-US" sz="2000" i="1" dirty="0">
                <a:solidFill>
                  <a:schemeClr val="tx1">
                    <a:lumMod val="50000"/>
                  </a:schemeClr>
                </a:solidFill>
              </a:rPr>
              <a:t>c</a:t>
            </a:r>
            <a:r>
              <a:rPr lang="en-US" sz="2000" dirty="0">
                <a:solidFill>
                  <a:schemeClr val="tx1">
                    <a:lumMod val="50000"/>
                  </a:schemeClr>
                </a:solidFill>
              </a:rPr>
              <a:t> and </a:t>
            </a:r>
            <a:r>
              <a:rPr lang="en-US" sz="2000" i="1" dirty="0">
                <a:solidFill>
                  <a:schemeClr val="tx1">
                    <a:lumMod val="50000"/>
                  </a:schemeClr>
                </a:solidFill>
              </a:rPr>
              <a:t>a</a:t>
            </a:r>
            <a:r>
              <a:rPr lang="en-US" sz="2000" dirty="0">
                <a:solidFill>
                  <a:schemeClr val="tx1">
                    <a:lumMod val="50000"/>
                  </a:schemeClr>
                </a:solidFill>
              </a:rPr>
              <a:t> such that </a:t>
            </a:r>
            <a:r>
              <a:rPr lang="en-US" sz="2000" i="1" dirty="0">
                <a:solidFill>
                  <a:schemeClr val="tx1">
                    <a:lumMod val="50000"/>
                  </a:schemeClr>
                </a:solidFill>
              </a:rPr>
              <a:t>|f(x)| ≤ </a:t>
            </a:r>
            <a:r>
              <a:rPr lang="en-US" sz="2000" i="1" dirty="0" err="1">
                <a:solidFill>
                  <a:schemeClr val="tx1">
                    <a:lumMod val="50000"/>
                  </a:schemeClr>
                </a:solidFill>
              </a:rPr>
              <a:t>c|g</a:t>
            </a:r>
            <a:r>
              <a:rPr lang="en-US" sz="2000" i="1" dirty="0">
                <a:solidFill>
                  <a:schemeClr val="tx1">
                    <a:lumMod val="50000"/>
                  </a:schemeClr>
                </a:solidFill>
              </a:rPr>
              <a:t>(x)|, </a:t>
            </a:r>
            <a:r>
              <a:rPr lang="en-US" sz="2000" dirty="0">
                <a:solidFill>
                  <a:schemeClr val="tx1">
                    <a:lumMod val="50000"/>
                  </a:schemeClr>
                </a:solidFill>
              </a:rPr>
              <a:t>for all </a:t>
            </a:r>
            <a:r>
              <a:rPr lang="en-US" sz="2000" i="1" dirty="0">
                <a:solidFill>
                  <a:schemeClr val="tx1">
                    <a:lumMod val="50000"/>
                  </a:schemeClr>
                </a:solidFill>
              </a:rPr>
              <a:t>x ≥ a</a:t>
            </a:r>
            <a:r>
              <a:rPr lang="en-US" sz="2000" dirty="0">
                <a:solidFill>
                  <a:schemeClr val="tx1">
                    <a:lumMod val="50000"/>
                  </a:schemeClr>
                </a:solidFill>
              </a:rPr>
              <a:t>.)</a:t>
            </a:r>
            <a:r>
              <a:rPr lang="en-US" sz="2000" dirty="0"/>
              <a:t> </a:t>
            </a:r>
            <a:endParaRPr lang="en-US" sz="2000" dirty="0" smtClean="0"/>
          </a:p>
          <a:p>
            <a:endParaRPr lang="en-US" sz="2000" dirty="0" smtClean="0"/>
          </a:p>
          <a:p>
            <a:r>
              <a:rPr lang="en-US" sz="2000" dirty="0">
                <a:solidFill>
                  <a:srgbClr val="00B0F0"/>
                </a:solidFill>
              </a:rPr>
              <a:t>Definition of </a:t>
            </a:r>
            <a:r>
              <a:rPr lang="en-US" sz="2000" dirty="0" smtClean="0">
                <a:solidFill>
                  <a:srgbClr val="00B0F0"/>
                </a:solidFill>
              </a:rPr>
              <a:t>intelligence</a:t>
            </a:r>
            <a:endParaRPr lang="en-US" sz="2000" dirty="0">
              <a:solidFill>
                <a:srgbClr val="00B0F0"/>
              </a:solidFill>
            </a:endParaRPr>
          </a:p>
          <a:p>
            <a:r>
              <a:rPr lang="en-US" sz="2000" dirty="0" smtClean="0"/>
              <a:t>A </a:t>
            </a:r>
            <a:r>
              <a:rPr lang="en-US" sz="2000" dirty="0"/>
              <a:t>learning system </a:t>
            </a:r>
            <a:r>
              <a:rPr lang="en-US" sz="2000" i="1" dirty="0"/>
              <a:t>L</a:t>
            </a:r>
            <a:r>
              <a:rPr lang="en-US" sz="2000" dirty="0"/>
              <a:t> is </a:t>
            </a:r>
            <a:r>
              <a:rPr lang="en-US" sz="2000" i="1" dirty="0"/>
              <a:t>intelligent</a:t>
            </a:r>
            <a:r>
              <a:rPr lang="en-US" sz="2000" dirty="0"/>
              <a:t> if and only if all Turing-decidable relations are efficiently PAC-learnable by </a:t>
            </a:r>
            <a:r>
              <a:rPr lang="en-US" sz="2000" i="1" dirty="0"/>
              <a:t>L</a:t>
            </a:r>
            <a:r>
              <a:rPr lang="en-US" sz="2000" dirty="0"/>
              <a:t>.</a:t>
            </a:r>
          </a:p>
          <a:p>
            <a:pPr marL="342900" indent="-342900">
              <a:buFont typeface="Arial" charset="0"/>
              <a:buChar char="•"/>
            </a:pPr>
            <a:endParaRPr lang="en-US" sz="2000" dirty="0">
              <a:solidFill>
                <a:srgbClr val="FFC000"/>
              </a:solidFill>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38</a:t>
            </a:fld>
            <a:endParaRPr lang="uk-UA"/>
          </a:p>
        </p:txBody>
      </p:sp>
    </p:spTree>
    <p:extLst>
      <p:ext uri="{BB962C8B-B14F-4D97-AF65-F5344CB8AC3E}">
        <p14:creationId xmlns:p14="http://schemas.microsoft.com/office/powerpoint/2010/main" val="17257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a:t>Learning versus </a:t>
            </a:r>
            <a:r>
              <a:rPr lang="en-US" dirty="0" smtClean="0"/>
              <a:t>intelligence</a:t>
            </a:r>
            <a:endParaRPr lang="en-US" dirty="0"/>
          </a:p>
        </p:txBody>
      </p:sp>
      <p:sp>
        <p:nvSpPr>
          <p:cNvPr id="9" name="Rectangle 8"/>
          <p:cNvSpPr/>
          <p:nvPr/>
        </p:nvSpPr>
        <p:spPr>
          <a:xfrm>
            <a:off x="452524" y="1200090"/>
            <a:ext cx="11204489" cy="5324535"/>
          </a:xfrm>
          <a:prstGeom prst="rect">
            <a:avLst/>
          </a:prstGeom>
        </p:spPr>
        <p:txBody>
          <a:bodyPr wrap="square">
            <a:spAutoFit/>
          </a:bodyPr>
          <a:lstStyle/>
          <a:p>
            <a:r>
              <a:rPr lang="en-US" sz="2000" dirty="0" smtClean="0">
                <a:solidFill>
                  <a:srgbClr val="00B0F0"/>
                </a:solidFill>
              </a:rPr>
              <a:t>Implications</a:t>
            </a:r>
          </a:p>
          <a:p>
            <a:pPr marL="342900" indent="-342900">
              <a:buFont typeface="Arial" charset="0"/>
              <a:buChar char="•"/>
            </a:pPr>
            <a:r>
              <a:rPr lang="en-US" sz="2000" dirty="0"/>
              <a:t>The </a:t>
            </a:r>
            <a:r>
              <a:rPr lang="en-US" sz="2000" dirty="0" smtClean="0"/>
              <a:t>definition </a:t>
            </a:r>
            <a:r>
              <a:rPr lang="en-US" sz="2000" dirty="0"/>
              <a:t>implies that there is one and only one form of </a:t>
            </a:r>
            <a:r>
              <a:rPr lang="en-US" sz="2000" dirty="0" smtClean="0"/>
              <a:t>intelligence</a:t>
            </a:r>
          </a:p>
          <a:p>
            <a:pPr marL="800100" lvl="1" indent="-342900">
              <a:buFont typeface="Wingdings" charset="2"/>
              <a:buChar char="Ø"/>
            </a:pPr>
            <a:r>
              <a:rPr lang="en-US" sz="2000" dirty="0" smtClean="0"/>
              <a:t>Gradations </a:t>
            </a:r>
            <a:r>
              <a:rPr lang="en-US" sz="2000" dirty="0"/>
              <a:t>of intelligence </a:t>
            </a:r>
            <a:r>
              <a:rPr lang="en-US" sz="2000" dirty="0" smtClean="0"/>
              <a:t>(based </a:t>
            </a:r>
            <a:r>
              <a:rPr lang="en-US" sz="2000" dirty="0"/>
              <a:t>on the degree of inefficiency of the approximation or the </a:t>
            </a:r>
            <a:r>
              <a:rPr lang="en-US" sz="2000" dirty="0" smtClean="0"/>
              <a:t>learner) are not different forms of intelligence: they only take more </a:t>
            </a:r>
            <a:r>
              <a:rPr lang="en-US" sz="2000" dirty="0"/>
              <a:t>time to solve the same problems.</a:t>
            </a:r>
          </a:p>
          <a:p>
            <a:pPr marL="342900" indent="-342900">
              <a:buFont typeface="Arial" charset="0"/>
              <a:buChar char="•"/>
            </a:pPr>
            <a:r>
              <a:rPr lang="en-US" sz="2000" dirty="0" smtClean="0"/>
              <a:t>A formal </a:t>
            </a:r>
            <a:r>
              <a:rPr lang="en-US" sz="2000" dirty="0"/>
              <a:t>definition of intelligence without using learning is an exercise in futility. </a:t>
            </a:r>
            <a:endParaRPr lang="en-US" sz="2000" dirty="0" smtClean="0"/>
          </a:p>
          <a:p>
            <a:pPr marL="800100" lvl="1" indent="-342900">
              <a:buFont typeface="Wingdings" charset="2"/>
              <a:buChar char="Ø"/>
            </a:pPr>
            <a:r>
              <a:rPr lang="en-US" sz="2000" dirty="0" smtClean="0"/>
              <a:t>The  </a:t>
            </a:r>
            <a:r>
              <a:rPr lang="en-US" sz="2000" dirty="0"/>
              <a:t>Turing </a:t>
            </a:r>
            <a:r>
              <a:rPr lang="en-US" sz="2000" dirty="0" smtClean="0"/>
              <a:t>test is not a definition but </a:t>
            </a:r>
            <a:r>
              <a:rPr lang="en-US" sz="2000" dirty="0"/>
              <a:t>rather </a:t>
            </a:r>
            <a:r>
              <a:rPr lang="en-US" sz="2000" dirty="0" smtClean="0"/>
              <a:t>a method </a:t>
            </a:r>
            <a:r>
              <a:rPr lang="en-US" sz="2000" dirty="0"/>
              <a:t>to detect intelligence that is indistinguishable from a preexisting </a:t>
            </a:r>
            <a:r>
              <a:rPr lang="en-US" sz="2000" dirty="0" smtClean="0"/>
              <a:t>manifestation </a:t>
            </a:r>
            <a:r>
              <a:rPr lang="en-US" sz="2000" dirty="0" smtClean="0">
                <a:solidFill>
                  <a:schemeClr val="tx1">
                    <a:lumMod val="50000"/>
                  </a:schemeClr>
                </a:solidFill>
              </a:rPr>
              <a:t>(both </a:t>
            </a:r>
            <a:r>
              <a:rPr lang="en-US" sz="2000" dirty="0">
                <a:solidFill>
                  <a:schemeClr val="tx1">
                    <a:lumMod val="50000"/>
                  </a:schemeClr>
                </a:solidFill>
              </a:rPr>
              <a:t>the distinguishing and the preexisting intelligence are human </a:t>
            </a:r>
            <a:r>
              <a:rPr lang="en-US" sz="2000" dirty="0" smtClean="0">
                <a:solidFill>
                  <a:schemeClr val="tx1">
                    <a:lumMod val="50000"/>
                  </a:schemeClr>
                </a:solidFill>
              </a:rPr>
              <a:t>intelligence).</a:t>
            </a:r>
          </a:p>
          <a:p>
            <a:pPr marL="800100" lvl="1" indent="-342900">
              <a:buFont typeface="Wingdings" charset="2"/>
              <a:buChar char="Ø"/>
            </a:pPr>
            <a:r>
              <a:rPr lang="en-US" sz="2000" dirty="0" smtClean="0"/>
              <a:t>The many ‘definitions’ </a:t>
            </a:r>
            <a:r>
              <a:rPr lang="en-US" sz="2000" dirty="0"/>
              <a:t>of intelligence that have appeared within psychology are primarily phenomenological or psychometric. </a:t>
            </a:r>
            <a:endParaRPr lang="en-US" sz="2000" dirty="0" smtClean="0"/>
          </a:p>
          <a:p>
            <a:pPr marL="1257300" lvl="2" indent="-342900">
              <a:buFont typeface="Wingdings" charset="2"/>
              <a:buChar char="§"/>
            </a:pPr>
            <a:r>
              <a:rPr lang="en-US" sz="2000" dirty="0" smtClean="0"/>
              <a:t>Intelligence </a:t>
            </a:r>
            <a:r>
              <a:rPr lang="en-US" sz="2000" dirty="0"/>
              <a:t>as a set of demonstrable capabilities such as reasoning, planning, learning, perception, comprehension of complex ideas and phenomena, problem solving, creativity, self-awareness etc. </a:t>
            </a:r>
            <a:endParaRPr lang="en-US" sz="2000" dirty="0" smtClean="0"/>
          </a:p>
          <a:p>
            <a:pPr marL="1257300" lvl="2" indent="-342900">
              <a:buFont typeface="Wingdings" charset="2"/>
              <a:buChar char="§"/>
            </a:pPr>
            <a:r>
              <a:rPr lang="en-US" sz="2000" dirty="0" smtClean="0"/>
              <a:t>Focus </a:t>
            </a:r>
            <a:r>
              <a:rPr lang="en-US" sz="2000" dirty="0"/>
              <a:t>on effects and </a:t>
            </a:r>
            <a:r>
              <a:rPr lang="en-US" sz="2000" dirty="0" smtClean="0"/>
              <a:t>not on mathematics</a:t>
            </a:r>
            <a:r>
              <a:rPr lang="en-US" sz="2000" dirty="0"/>
              <a:t>, the source, or the cause behind the </a:t>
            </a:r>
            <a:r>
              <a:rPr lang="en-US" sz="2000" dirty="0" smtClean="0"/>
              <a:t>effects.</a:t>
            </a:r>
          </a:p>
          <a:p>
            <a:pPr marL="1257300" lvl="2" indent="-342900">
              <a:buFont typeface="Wingdings" charset="2"/>
              <a:buChar char="§"/>
            </a:pPr>
            <a:r>
              <a:rPr lang="en-US" sz="2000" dirty="0" smtClean="0"/>
              <a:t>They </a:t>
            </a:r>
            <a:r>
              <a:rPr lang="en-US" sz="2000" dirty="0"/>
              <a:t>fail to notice that the </a:t>
            </a:r>
            <a:r>
              <a:rPr lang="en-US" sz="2000" dirty="0" smtClean="0"/>
              <a:t>capabilities </a:t>
            </a:r>
            <a:r>
              <a:rPr lang="en-US" sz="2000" dirty="0"/>
              <a:t>are merely </a:t>
            </a:r>
            <a:r>
              <a:rPr lang="en-US" sz="2000" dirty="0" smtClean="0"/>
              <a:t>applications of </a:t>
            </a:r>
            <a:r>
              <a:rPr lang="en-US" sz="2000" dirty="0"/>
              <a:t>universal learning. </a:t>
            </a:r>
            <a:endParaRPr lang="en-US" sz="2000" dirty="0" smtClean="0"/>
          </a:p>
          <a:p>
            <a:pPr marL="1257300" lvl="2" indent="-342900">
              <a:buFont typeface="Wingdings" charset="2"/>
              <a:buChar char="§"/>
            </a:pPr>
            <a:r>
              <a:rPr lang="en-US" sz="2000" dirty="0" smtClean="0"/>
              <a:t>The </a:t>
            </a:r>
            <a:r>
              <a:rPr lang="en-US" sz="2000" dirty="0"/>
              <a:t>latter is the enabling mechanism </a:t>
            </a:r>
            <a:r>
              <a:rPr lang="en-US" sz="2000" dirty="0" smtClean="0"/>
              <a:t>and </a:t>
            </a:r>
            <a:r>
              <a:rPr lang="en-US" sz="2000" dirty="0"/>
              <a:t>the core of our definition</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39</a:t>
            </a:fld>
            <a:endParaRPr lang="uk-UA"/>
          </a:p>
        </p:txBody>
      </p:sp>
    </p:spTree>
    <p:extLst>
      <p:ext uri="{BB962C8B-B14F-4D97-AF65-F5344CB8AC3E}">
        <p14:creationId xmlns:p14="http://schemas.microsoft.com/office/powerpoint/2010/main" val="122582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351212" y="1752600"/>
            <a:ext cx="8305800" cy="4431983"/>
          </a:xfrm>
        </p:spPr>
        <p:txBody>
          <a:bodyPr wrap="square">
            <a:spAutoFit/>
          </a:bodyPr>
          <a:lstStyle/>
          <a:p>
            <a:pPr marL="457200" indent="-457200">
              <a:spcBef>
                <a:spcPts val="0"/>
              </a:spcBef>
              <a:spcAft>
                <a:spcPts val="600"/>
              </a:spcAft>
              <a:buFont typeface="+mj-lt"/>
              <a:buAutoNum type="arabicPeriod"/>
            </a:pPr>
            <a:r>
              <a:rPr lang="en-US" sz="2000" dirty="0" smtClean="0">
                <a:solidFill>
                  <a:srgbClr val="00B0F0"/>
                </a:solidFill>
              </a:rPr>
              <a:t>The rise of neural networks</a:t>
            </a:r>
            <a:r>
              <a:rPr lang="en-US" sz="2000" dirty="0" smtClean="0"/>
              <a:t/>
            </a:r>
            <a:br>
              <a:rPr lang="en-US" sz="2000" dirty="0" smtClean="0"/>
            </a:br>
            <a:r>
              <a:rPr lang="en-US" sz="2000" dirty="0" smtClean="0"/>
              <a:t>A brief </a:t>
            </a:r>
            <a:r>
              <a:rPr lang="en-US" sz="2000" dirty="0"/>
              <a:t>history of neural </a:t>
            </a:r>
            <a:r>
              <a:rPr lang="en-US" sz="2000" dirty="0" smtClean="0"/>
              <a:t>networks. </a:t>
            </a:r>
          </a:p>
          <a:p>
            <a:pPr marL="457200" indent="-457200">
              <a:spcBef>
                <a:spcPts val="0"/>
              </a:spcBef>
              <a:spcAft>
                <a:spcPts val="600"/>
              </a:spcAft>
              <a:buFont typeface="+mj-lt"/>
              <a:buAutoNum type="arabicPeriod"/>
            </a:pPr>
            <a:r>
              <a:rPr lang="en-US" sz="2000" dirty="0" smtClean="0">
                <a:solidFill>
                  <a:srgbClr val="00B0F0"/>
                </a:solidFill>
              </a:rPr>
              <a:t>The epidemic of constructivism</a:t>
            </a:r>
            <a:r>
              <a:rPr lang="en-US" sz="2000" dirty="0" smtClean="0"/>
              <a:t/>
            </a:r>
            <a:br>
              <a:rPr lang="en-US" sz="2000" dirty="0" smtClean="0"/>
            </a:br>
            <a:r>
              <a:rPr lang="en-US" sz="2000" dirty="0" smtClean="0"/>
              <a:t>A </a:t>
            </a:r>
            <a:r>
              <a:rPr lang="en-US" sz="2000" dirty="0"/>
              <a:t>constructivist bias that has dominated the software </a:t>
            </a:r>
            <a:r>
              <a:rPr lang="en-US" sz="2000" dirty="0" smtClean="0"/>
              <a:t>industry. </a:t>
            </a:r>
          </a:p>
          <a:p>
            <a:pPr marL="457200" indent="-457200">
              <a:spcBef>
                <a:spcPts val="0"/>
              </a:spcBef>
              <a:spcAft>
                <a:spcPts val="600"/>
              </a:spcAft>
              <a:buFont typeface="+mj-lt"/>
              <a:buAutoNum type="arabicPeriod"/>
            </a:pPr>
            <a:r>
              <a:rPr lang="en-US" sz="2000" dirty="0" smtClean="0">
                <a:solidFill>
                  <a:srgbClr val="00B0F0"/>
                </a:solidFill>
              </a:rPr>
              <a:t>Anti-neural prejudice</a:t>
            </a:r>
            <a:r>
              <a:rPr lang="en-US" sz="2000" dirty="0" smtClean="0"/>
              <a:t/>
            </a:r>
            <a:br>
              <a:rPr lang="en-US" sz="2000" dirty="0" smtClean="0"/>
            </a:br>
            <a:r>
              <a:rPr lang="en-US" sz="2000" dirty="0" smtClean="0"/>
              <a:t>An </a:t>
            </a:r>
            <a:r>
              <a:rPr lang="en-US" sz="2000" dirty="0"/>
              <a:t>anti-neural prejudice in computer </a:t>
            </a:r>
            <a:r>
              <a:rPr lang="en-US" sz="2000" dirty="0" smtClean="0"/>
              <a:t>science.</a:t>
            </a:r>
          </a:p>
          <a:p>
            <a:pPr marL="457200" indent="-457200">
              <a:spcBef>
                <a:spcPts val="0"/>
              </a:spcBef>
              <a:spcAft>
                <a:spcPts val="600"/>
              </a:spcAft>
              <a:buFont typeface="+mj-lt"/>
              <a:buAutoNum type="arabicPeriod"/>
            </a:pPr>
            <a:r>
              <a:rPr lang="en-US" sz="2000" dirty="0" smtClean="0">
                <a:solidFill>
                  <a:srgbClr val="00B0F0"/>
                </a:solidFill>
              </a:rPr>
              <a:t>Learning </a:t>
            </a:r>
            <a:r>
              <a:rPr lang="en-US" sz="2000" dirty="0">
                <a:solidFill>
                  <a:srgbClr val="00B0F0"/>
                </a:solidFill>
              </a:rPr>
              <a:t>versus </a:t>
            </a:r>
            <a:r>
              <a:rPr lang="en-US" sz="2000" dirty="0" smtClean="0">
                <a:solidFill>
                  <a:srgbClr val="00B0F0"/>
                </a:solidFill>
              </a:rPr>
              <a:t>intelligence</a:t>
            </a:r>
            <a:r>
              <a:rPr lang="en-US" sz="2000" dirty="0" smtClean="0"/>
              <a:t/>
            </a:r>
            <a:br>
              <a:rPr lang="en-US" sz="2000" dirty="0" smtClean="0"/>
            </a:br>
            <a:r>
              <a:rPr lang="en-US" sz="2000" dirty="0" smtClean="0"/>
              <a:t>The </a:t>
            </a:r>
            <a:r>
              <a:rPr lang="en-US" sz="2000" dirty="0"/>
              <a:t>relationship between </a:t>
            </a:r>
            <a:r>
              <a:rPr lang="en-US" sz="2000" dirty="0" smtClean="0"/>
              <a:t>change, learning, </a:t>
            </a:r>
            <a:r>
              <a:rPr lang="en-US" sz="2000" dirty="0"/>
              <a:t>and intelligence.</a:t>
            </a:r>
          </a:p>
          <a:p>
            <a:pPr marL="457200" indent="-457200">
              <a:spcBef>
                <a:spcPts val="0"/>
              </a:spcBef>
              <a:spcAft>
                <a:spcPts val="600"/>
              </a:spcAft>
              <a:buFont typeface="+mj-lt"/>
              <a:buAutoNum type="arabicPeriod"/>
            </a:pPr>
            <a:r>
              <a:rPr lang="en-US" sz="2000" dirty="0" smtClean="0">
                <a:solidFill>
                  <a:srgbClr val="00B0F0"/>
                </a:solidFill>
              </a:rPr>
              <a:t>The dawn of the neural age</a:t>
            </a:r>
            <a:r>
              <a:rPr lang="en-US" sz="2000" dirty="0"/>
              <a:t/>
            </a:r>
            <a:br>
              <a:rPr lang="en-US" sz="2000" dirty="0"/>
            </a:br>
            <a:r>
              <a:rPr lang="en-US" sz="2000" dirty="0" smtClean="0"/>
              <a:t>Current and future </a:t>
            </a:r>
            <a:r>
              <a:rPr lang="en-US" sz="2000" dirty="0"/>
              <a:t>applications of neural </a:t>
            </a:r>
            <a:r>
              <a:rPr lang="en-US" sz="2000" dirty="0" smtClean="0"/>
              <a:t>networks.</a:t>
            </a:r>
          </a:p>
          <a:p>
            <a:pPr marL="457200" indent="-457200">
              <a:spcBef>
                <a:spcPts val="0"/>
              </a:spcBef>
              <a:spcAft>
                <a:spcPts val="600"/>
              </a:spcAft>
              <a:buFont typeface="+mj-lt"/>
              <a:buAutoNum type="arabicPeriod"/>
            </a:pPr>
            <a:r>
              <a:rPr lang="en-US" sz="2000" dirty="0">
                <a:solidFill>
                  <a:srgbClr val="00B0F0"/>
                </a:solidFill>
              </a:rPr>
              <a:t>The jeweled city on the </a:t>
            </a:r>
            <a:r>
              <a:rPr lang="en-US" sz="2000" dirty="0" smtClean="0">
                <a:solidFill>
                  <a:srgbClr val="00B0F0"/>
                </a:solidFill>
              </a:rPr>
              <a:t>horizon</a:t>
            </a:r>
            <a:r>
              <a:rPr lang="en-US" sz="2000" dirty="0" smtClean="0"/>
              <a:t/>
            </a:r>
            <a:br>
              <a:rPr lang="en-US" sz="2000" dirty="0" smtClean="0"/>
            </a:br>
            <a:r>
              <a:rPr lang="en-US" sz="2000" dirty="0" smtClean="0"/>
              <a:t>Future </a:t>
            </a:r>
            <a:r>
              <a:rPr lang="en-US" sz="2000" dirty="0"/>
              <a:t>of neural networks and </a:t>
            </a:r>
            <a:r>
              <a:rPr lang="en-US" sz="2000" dirty="0" smtClean="0"/>
              <a:t>technological impact in the 21st </a:t>
            </a:r>
            <a:r>
              <a:rPr lang="en-US" sz="2000" dirty="0"/>
              <a:t>century.</a:t>
            </a:r>
          </a:p>
          <a:p>
            <a:pPr marL="457200" indent="-457200">
              <a:spcBef>
                <a:spcPts val="0"/>
              </a:spcBef>
              <a:spcAft>
                <a:spcPts val="600"/>
              </a:spcAft>
              <a:buFont typeface="+mj-lt"/>
              <a:buAutoNum type="arabicPeriod"/>
            </a:pPr>
            <a:r>
              <a:rPr lang="en-US" sz="2000" dirty="0">
                <a:solidFill>
                  <a:srgbClr val="00B0F0"/>
                </a:solidFill>
              </a:rPr>
              <a:t>The less traveled </a:t>
            </a:r>
            <a:r>
              <a:rPr lang="en-US" sz="2000" dirty="0" smtClean="0">
                <a:solidFill>
                  <a:srgbClr val="00B0F0"/>
                </a:solidFill>
              </a:rPr>
              <a:t>road</a:t>
            </a:r>
            <a:r>
              <a:rPr lang="en-US" sz="2000" dirty="0" smtClean="0"/>
              <a:t/>
            </a:r>
            <a:br>
              <a:rPr lang="en-US" sz="2000" dirty="0" smtClean="0"/>
            </a:br>
            <a:r>
              <a:rPr lang="en-US" sz="2000" dirty="0" smtClean="0"/>
              <a:t>Long-term social impact of neural networks.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23" y="1828800"/>
            <a:ext cx="2746289" cy="4115310"/>
          </a:xfrm>
          <a:prstGeom prst="rect">
            <a:avLst/>
          </a:prstGeom>
          <a:ln>
            <a:solidFill>
              <a:schemeClr val="bg1"/>
            </a:solidFill>
          </a:ln>
          <a:effectLst>
            <a:outerShdw blurRad="50800" dist="76200" dir="2700000" algn="tl" rotWithShape="0">
              <a:prstClr val="black">
                <a:alpha val="40000"/>
              </a:prstClr>
            </a:outerShdw>
          </a:effectLst>
          <a:scene3d>
            <a:camera prst="orthographicFront"/>
            <a:lightRig rig="threePt" dir="t"/>
          </a:scene3d>
          <a:sp3d prstMaterial="matte"/>
        </p:spPr>
      </p:pic>
      <p:sp>
        <p:nvSpPr>
          <p:cNvPr id="8" name="Title 12"/>
          <p:cNvSpPr>
            <a:spLocks noGrp="1"/>
          </p:cNvSpPr>
          <p:nvPr>
            <p:ph type="title"/>
          </p:nvPr>
        </p:nvSpPr>
        <p:spPr>
          <a:xfrm>
            <a:off x="1522413" y="381000"/>
            <a:ext cx="9144001" cy="609600"/>
          </a:xfrm>
        </p:spPr>
        <p:txBody>
          <a:bodyPr>
            <a:normAutofit/>
          </a:bodyPr>
          <a:lstStyle/>
          <a:p>
            <a:r>
              <a:rPr lang="en-US" dirty="0" smtClean="0"/>
              <a:t>Neural Age Overview</a:t>
            </a:r>
            <a:endParaRPr lang="en-US" dirty="0"/>
          </a:p>
        </p:txBody>
      </p:sp>
      <p:sp>
        <p:nvSpPr>
          <p:cNvPr id="10" name="Rectangle 9"/>
          <p:cNvSpPr/>
          <p:nvPr/>
        </p:nvSpPr>
        <p:spPr>
          <a:xfrm>
            <a:off x="452523" y="1200090"/>
            <a:ext cx="11204489" cy="400110"/>
          </a:xfrm>
          <a:prstGeom prst="rect">
            <a:avLst/>
          </a:prstGeom>
        </p:spPr>
        <p:txBody>
          <a:bodyPr wrap="square">
            <a:spAutoFit/>
          </a:bodyPr>
          <a:lstStyle/>
          <a:p>
            <a:r>
              <a:rPr lang="en-US" sz="2000" dirty="0" smtClean="0"/>
              <a:t>The book contains 7 chapters.</a:t>
            </a:r>
            <a:endParaRPr lang="en-US" sz="2000" b="1" dirty="0">
              <a:ln w="13462">
                <a:solidFill>
                  <a:schemeClr val="bg1"/>
                </a:solidFill>
                <a:prstDash val="solid"/>
              </a:ln>
              <a:effectLst>
                <a:outerShdw dist="38100" dir="2700000" algn="bl" rotWithShape="0">
                  <a:schemeClr val="accent5"/>
                </a:outerShdw>
              </a:effectLst>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4</a:t>
            </a:fld>
            <a:endParaRPr lang="uk-UA"/>
          </a:p>
        </p:txBody>
      </p:sp>
    </p:spTree>
    <p:extLst>
      <p:ext uri="{BB962C8B-B14F-4D97-AF65-F5344CB8AC3E}">
        <p14:creationId xmlns:p14="http://schemas.microsoft.com/office/powerpoint/2010/main" val="13434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a:t>Learning versus </a:t>
            </a:r>
            <a:r>
              <a:rPr lang="en-US" dirty="0" smtClean="0"/>
              <a:t>intelligence</a:t>
            </a:r>
            <a:endParaRPr lang="en-US" dirty="0"/>
          </a:p>
        </p:txBody>
      </p:sp>
      <p:sp>
        <p:nvSpPr>
          <p:cNvPr id="9" name="Rectangle 8"/>
          <p:cNvSpPr/>
          <p:nvPr/>
        </p:nvSpPr>
        <p:spPr>
          <a:xfrm>
            <a:off x="452524" y="1200090"/>
            <a:ext cx="11204489" cy="5324535"/>
          </a:xfrm>
          <a:prstGeom prst="rect">
            <a:avLst/>
          </a:prstGeom>
        </p:spPr>
        <p:txBody>
          <a:bodyPr wrap="square">
            <a:spAutoFit/>
          </a:bodyPr>
          <a:lstStyle/>
          <a:p>
            <a:r>
              <a:rPr lang="en-US" sz="2000" dirty="0" smtClean="0">
                <a:solidFill>
                  <a:srgbClr val="00B0F0"/>
                </a:solidFill>
              </a:rPr>
              <a:t>Learning and intelligence cannot be artificial</a:t>
            </a:r>
          </a:p>
          <a:p>
            <a:r>
              <a:rPr lang="en-US" sz="2000" dirty="0" smtClean="0"/>
              <a:t>Intelligence </a:t>
            </a:r>
            <a:r>
              <a:rPr lang="en-US" sz="2000" dirty="0"/>
              <a:t>is a phenomenon that emerges from learning and thus from change. </a:t>
            </a:r>
            <a:endParaRPr lang="en-US" sz="2000" dirty="0" smtClean="0"/>
          </a:p>
          <a:p>
            <a:pPr marL="342900" indent="-342900">
              <a:buFont typeface="Arial" charset="0"/>
              <a:buChar char="•"/>
            </a:pPr>
            <a:r>
              <a:rPr lang="en-US" sz="2000" dirty="0" smtClean="0"/>
              <a:t>AI failed because it did not realize the </a:t>
            </a:r>
            <a:r>
              <a:rPr lang="en-US" sz="2000" dirty="0"/>
              <a:t>paramount role of change and learning. </a:t>
            </a:r>
            <a:endParaRPr lang="en-US" sz="2000" dirty="0" smtClean="0"/>
          </a:p>
          <a:p>
            <a:pPr marL="342900" indent="-342900">
              <a:buFont typeface="Arial" charset="0"/>
              <a:buChar char="•"/>
            </a:pPr>
            <a:r>
              <a:rPr lang="en-US" sz="2000" dirty="0" smtClean="0"/>
              <a:t>In </a:t>
            </a:r>
            <a:r>
              <a:rPr lang="en-US" sz="2000" dirty="0"/>
              <a:t>a private conversation, a prominent figure of </a:t>
            </a:r>
            <a:r>
              <a:rPr lang="en-US" sz="2000" dirty="0" smtClean="0"/>
              <a:t>AI </a:t>
            </a:r>
            <a:r>
              <a:rPr lang="en-US" sz="2000" dirty="0"/>
              <a:t>claimed that learning was </a:t>
            </a:r>
            <a:r>
              <a:rPr lang="en-US" sz="2000" dirty="0" smtClean="0"/>
              <a:t/>
            </a:r>
            <a:br>
              <a:rPr lang="en-US" sz="2000" dirty="0" smtClean="0"/>
            </a:br>
            <a:r>
              <a:rPr lang="en-US" sz="2000" dirty="0" smtClean="0"/>
              <a:t>"</a:t>
            </a:r>
            <a:r>
              <a:rPr lang="en-US" sz="2000" dirty="0"/>
              <a:t>merely an annotation of intelligence." </a:t>
            </a:r>
            <a:endParaRPr lang="en-US" sz="2000" dirty="0" smtClean="0"/>
          </a:p>
          <a:p>
            <a:pPr marL="342900" indent="-342900">
              <a:buFont typeface="Arial" charset="0"/>
              <a:buChar char="•"/>
            </a:pPr>
            <a:r>
              <a:rPr lang="en-US" sz="2000" dirty="0" smtClean="0"/>
              <a:t>The </a:t>
            </a:r>
            <a:r>
              <a:rPr lang="en-US" sz="2000" dirty="0"/>
              <a:t>only intelligence that we know is biological intelligence and it is based on learning. </a:t>
            </a:r>
            <a:endParaRPr lang="en-US" sz="2000" dirty="0" smtClean="0"/>
          </a:p>
          <a:p>
            <a:pPr marL="342900" indent="-342900">
              <a:buFont typeface="Arial" charset="0"/>
              <a:buChar char="•"/>
            </a:pPr>
            <a:r>
              <a:rPr lang="en-US" sz="2000" dirty="0" smtClean="0"/>
              <a:t>There </a:t>
            </a:r>
            <a:r>
              <a:rPr lang="en-US" sz="2000" dirty="0"/>
              <a:t>are no mathematical theories that suggest that we can factor out change and thus learning. </a:t>
            </a:r>
            <a:endParaRPr lang="en-US" sz="2000" dirty="0" smtClean="0"/>
          </a:p>
          <a:p>
            <a:pPr marL="342900" indent="-342900">
              <a:buFont typeface="Arial" charset="0"/>
              <a:buChar char="•"/>
            </a:pPr>
            <a:r>
              <a:rPr lang="en-US" sz="2000" dirty="0" smtClean="0"/>
              <a:t>And </a:t>
            </a:r>
            <a:r>
              <a:rPr lang="en-US" sz="2000" dirty="0"/>
              <a:t>yet many </a:t>
            </a:r>
            <a:r>
              <a:rPr lang="en-US" sz="2000" dirty="0" smtClean="0"/>
              <a:t>AI </a:t>
            </a:r>
            <a:r>
              <a:rPr lang="en-US" sz="2000" dirty="0"/>
              <a:t>researchers were </a:t>
            </a:r>
            <a:r>
              <a:rPr lang="en-US" sz="2000" dirty="0" smtClean="0"/>
              <a:t>certain </a:t>
            </a:r>
            <a:r>
              <a:rPr lang="en-US" sz="2000" dirty="0"/>
              <a:t>that learning was irrelevant or insignificant and they </a:t>
            </a:r>
            <a:r>
              <a:rPr lang="en-US" sz="2000" dirty="0" smtClean="0"/>
              <a:t>ignored </a:t>
            </a:r>
            <a:r>
              <a:rPr lang="en-US" sz="2000" dirty="0"/>
              <a:t>it. </a:t>
            </a:r>
          </a:p>
          <a:p>
            <a:endParaRPr lang="en-US" sz="2000" dirty="0"/>
          </a:p>
          <a:p>
            <a:r>
              <a:rPr lang="en-US" sz="2000" dirty="0" smtClean="0"/>
              <a:t>It </a:t>
            </a:r>
            <a:r>
              <a:rPr lang="en-US" sz="2000" dirty="0"/>
              <a:t>is long overdue that we retire the term "artificial </a:t>
            </a:r>
            <a:r>
              <a:rPr lang="en-US" sz="2000" dirty="0" smtClean="0"/>
              <a:t>intelligence”.</a:t>
            </a:r>
          </a:p>
          <a:p>
            <a:pPr marL="342900" indent="-342900">
              <a:buFont typeface="Arial" charset="0"/>
              <a:buChar char="•"/>
            </a:pPr>
            <a:r>
              <a:rPr lang="en-US" sz="2000" dirty="0" smtClean="0"/>
              <a:t>Dark/corrupt history and connotations.</a:t>
            </a:r>
          </a:p>
          <a:p>
            <a:pPr marL="342900" indent="-342900">
              <a:buFont typeface="Arial" charset="0"/>
              <a:buChar char="•"/>
            </a:pPr>
            <a:r>
              <a:rPr lang="en-US" sz="2000" dirty="0" smtClean="0"/>
              <a:t>Artificial as </a:t>
            </a:r>
            <a:r>
              <a:rPr lang="en-US" sz="2000" dirty="0"/>
              <a:t>"imitation" or "sham</a:t>
            </a:r>
            <a:r>
              <a:rPr lang="en-US" sz="2000" dirty="0" smtClean="0"/>
              <a:t>" implies </a:t>
            </a:r>
            <a:r>
              <a:rPr lang="en-US" sz="2000" dirty="0"/>
              <a:t>multiple types of </a:t>
            </a:r>
            <a:r>
              <a:rPr lang="en-US" sz="2000" dirty="0" smtClean="0"/>
              <a:t>intelligence and inferior ones.</a:t>
            </a:r>
          </a:p>
          <a:p>
            <a:pPr marL="342900" indent="-342900">
              <a:buFont typeface="Arial" charset="0"/>
              <a:buChar char="•"/>
            </a:pPr>
            <a:r>
              <a:rPr lang="en-US" sz="2000" dirty="0" smtClean="0"/>
              <a:t>Artificial as "humanly </a:t>
            </a:r>
            <a:r>
              <a:rPr lang="en-US" sz="2000" dirty="0"/>
              <a:t>contrived" </a:t>
            </a:r>
            <a:r>
              <a:rPr lang="en-US" sz="2000" dirty="0" smtClean="0"/>
              <a:t>rejects autonomy. </a:t>
            </a:r>
          </a:p>
          <a:p>
            <a:pPr marL="800100" lvl="1" indent="-342900">
              <a:buFont typeface="Wingdings" charset="2"/>
              <a:buChar char="Ø"/>
            </a:pPr>
            <a:r>
              <a:rPr lang="en-US" sz="2000" dirty="0"/>
              <a:t>Currently human intervention is required. </a:t>
            </a:r>
            <a:endParaRPr lang="en-US" sz="2000" dirty="0" smtClean="0"/>
          </a:p>
          <a:p>
            <a:pPr marL="800100" lvl="1" indent="-342900">
              <a:buFont typeface="Wingdings" charset="2"/>
              <a:buChar char="Ø"/>
            </a:pPr>
            <a:r>
              <a:rPr lang="en-US" sz="2000" dirty="0" smtClean="0"/>
              <a:t>Learning </a:t>
            </a:r>
            <a:r>
              <a:rPr lang="en-US" sz="2000" dirty="0"/>
              <a:t>will eventually become fully </a:t>
            </a:r>
            <a:r>
              <a:rPr lang="en-US" sz="2000" dirty="0" smtClean="0"/>
              <a:t>autonomous</a:t>
            </a:r>
            <a:r>
              <a:rPr lang="en-US" sz="2000" dirty="0"/>
              <a:t> </a:t>
            </a:r>
            <a:r>
              <a:rPr lang="mr-IN" sz="2000" dirty="0" smtClean="0"/>
              <a:t>–</a:t>
            </a:r>
            <a:r>
              <a:rPr lang="en-US" sz="2000" dirty="0" smtClean="0"/>
              <a:t> it is a long way but it will get there.</a:t>
            </a:r>
          </a:p>
          <a:p>
            <a:pPr marL="800100" lvl="1" indent="-342900">
              <a:buFont typeface="Wingdings" charset="2"/>
              <a:buChar char="Ø"/>
            </a:pPr>
            <a:r>
              <a:rPr lang="en-US" sz="2000" dirty="0" smtClean="0"/>
              <a:t>In </a:t>
            </a:r>
            <a:r>
              <a:rPr lang="en-US" sz="2000" dirty="0"/>
              <a:t>science and </a:t>
            </a:r>
            <a:r>
              <a:rPr lang="en-US" sz="2000" dirty="0" smtClean="0"/>
              <a:t>mathematics</a:t>
            </a:r>
            <a:r>
              <a:rPr lang="en-US" sz="2000" dirty="0"/>
              <a:t>, we should not adopt terms that have an expiration date</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40</a:t>
            </a:fld>
            <a:endParaRPr lang="uk-UA"/>
          </a:p>
        </p:txBody>
      </p:sp>
    </p:spTree>
    <p:extLst>
      <p:ext uri="{BB962C8B-B14F-4D97-AF65-F5344CB8AC3E}">
        <p14:creationId xmlns:p14="http://schemas.microsoft.com/office/powerpoint/2010/main" val="11686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a:t>Learning versus </a:t>
            </a:r>
            <a:r>
              <a:rPr lang="en-US" dirty="0" smtClean="0"/>
              <a:t>intelligence</a:t>
            </a:r>
            <a:endParaRPr lang="en-US" dirty="0"/>
          </a:p>
        </p:txBody>
      </p:sp>
      <p:sp>
        <p:nvSpPr>
          <p:cNvPr id="9" name="Rectangle 8"/>
          <p:cNvSpPr/>
          <p:nvPr/>
        </p:nvSpPr>
        <p:spPr>
          <a:xfrm>
            <a:off x="452524" y="1200090"/>
            <a:ext cx="11204489" cy="4401205"/>
          </a:xfrm>
          <a:prstGeom prst="rect">
            <a:avLst/>
          </a:prstGeom>
        </p:spPr>
        <p:txBody>
          <a:bodyPr wrap="square">
            <a:spAutoFit/>
          </a:bodyPr>
          <a:lstStyle/>
          <a:p>
            <a:r>
              <a:rPr lang="en-US" sz="2000" dirty="0" smtClean="0">
                <a:solidFill>
                  <a:srgbClr val="00B0F0"/>
                </a:solidFill>
              </a:rPr>
              <a:t>Biological and digital intelligence</a:t>
            </a:r>
          </a:p>
          <a:p>
            <a:r>
              <a:rPr lang="en-US" sz="2000" dirty="0" smtClean="0"/>
              <a:t>If we wish </a:t>
            </a:r>
            <a:r>
              <a:rPr lang="en-US" sz="2000" dirty="0"/>
              <a:t>to distinguish between different manifestations of </a:t>
            </a:r>
            <a:r>
              <a:rPr lang="en-US" sz="2000" dirty="0" smtClean="0"/>
              <a:t>intelligence (which are mathematically equivalent), we should use their </a:t>
            </a:r>
            <a:r>
              <a:rPr lang="en-US" sz="2000" dirty="0"/>
              <a:t>physical implementation. </a:t>
            </a:r>
          </a:p>
          <a:p>
            <a:pPr marL="342900" indent="-342900">
              <a:buFont typeface="Arial" charset="0"/>
              <a:buChar char="•"/>
            </a:pPr>
            <a:r>
              <a:rPr lang="en-US" sz="2000" dirty="0"/>
              <a:t>H</a:t>
            </a:r>
            <a:r>
              <a:rPr lang="en-US" sz="2000" dirty="0" smtClean="0"/>
              <a:t>uman </a:t>
            </a:r>
            <a:r>
              <a:rPr lang="en-US" sz="2000" dirty="0"/>
              <a:t>intelligence </a:t>
            </a:r>
            <a:r>
              <a:rPr lang="en-US" sz="2000" dirty="0" smtClean="0"/>
              <a:t>is </a:t>
            </a:r>
            <a:r>
              <a:rPr lang="en-US" sz="2000" dirty="0"/>
              <a:t>an instance of </a:t>
            </a:r>
            <a:r>
              <a:rPr lang="en-US" sz="2000" i="1" dirty="0"/>
              <a:t>biological </a:t>
            </a:r>
            <a:r>
              <a:rPr lang="en-US" sz="2000" i="1" dirty="0" smtClean="0"/>
              <a:t>intelligence</a:t>
            </a:r>
            <a:r>
              <a:rPr lang="en-US" sz="2000" dirty="0" smtClean="0"/>
              <a:t>.</a:t>
            </a:r>
          </a:p>
          <a:p>
            <a:pPr marL="342900" indent="-342900">
              <a:buFont typeface="Arial" charset="0"/>
              <a:buChar char="•"/>
            </a:pPr>
            <a:r>
              <a:rPr lang="en-US" sz="2000" dirty="0" smtClean="0"/>
              <a:t>The emerging </a:t>
            </a:r>
            <a:r>
              <a:rPr lang="en-US" sz="2000" dirty="0"/>
              <a:t>neural network intelligence </a:t>
            </a:r>
            <a:r>
              <a:rPr lang="en-US" sz="2000" dirty="0" smtClean="0"/>
              <a:t>is an instance of  </a:t>
            </a:r>
            <a:r>
              <a:rPr lang="en-US" sz="2000" dirty="0"/>
              <a:t>as </a:t>
            </a:r>
            <a:r>
              <a:rPr lang="en-US" sz="2000" i="1" dirty="0"/>
              <a:t>computer intelligence</a:t>
            </a:r>
            <a:r>
              <a:rPr lang="en-US" sz="2000" dirty="0"/>
              <a:t> or </a:t>
            </a:r>
            <a:r>
              <a:rPr lang="en-US" sz="2000" i="1" dirty="0"/>
              <a:t>digital intelligence</a:t>
            </a:r>
            <a:r>
              <a:rPr lang="en-US" sz="2000" dirty="0"/>
              <a:t> (assuming that computers will remain digital). </a:t>
            </a:r>
            <a:endParaRPr lang="en-US" sz="2000" dirty="0" smtClean="0"/>
          </a:p>
          <a:p>
            <a:pPr marL="342900" indent="-342900">
              <a:buFont typeface="Arial" charset="0"/>
              <a:buChar char="•"/>
            </a:pPr>
            <a:r>
              <a:rPr lang="en-US" sz="2000" dirty="0" smtClean="0"/>
              <a:t>We  </a:t>
            </a:r>
            <a:r>
              <a:rPr lang="en-US" sz="2000" dirty="0"/>
              <a:t>will use the latter term except when we wish to refer to the existing field of artificial intelligence.</a:t>
            </a:r>
          </a:p>
          <a:p>
            <a:endParaRPr lang="en-US" sz="2000" dirty="0" smtClean="0"/>
          </a:p>
          <a:p>
            <a:r>
              <a:rPr lang="en-US" sz="2000" dirty="0" smtClean="0">
                <a:solidFill>
                  <a:srgbClr val="00B0F0"/>
                </a:solidFill>
              </a:rPr>
              <a:t>Note</a:t>
            </a:r>
          </a:p>
          <a:p>
            <a:r>
              <a:rPr lang="en-US" sz="2000" dirty="0" smtClean="0"/>
              <a:t>The title of this chapter is meaningless</a:t>
            </a:r>
            <a:r>
              <a:rPr lang="en-US" sz="2000" dirty="0"/>
              <a:t>. Intelligence is a phenomenon and learning is the enabling mechanism and the foundation of it. We cannot </a:t>
            </a:r>
            <a:r>
              <a:rPr lang="en-US" sz="2000" dirty="0" smtClean="0"/>
              <a:t>meaningfully compare </a:t>
            </a:r>
            <a:r>
              <a:rPr lang="en-US" sz="2000" dirty="0"/>
              <a:t>the two. Yet, </a:t>
            </a:r>
            <a:r>
              <a:rPr lang="en-US" sz="2000" dirty="0" smtClean="0"/>
              <a:t>we </a:t>
            </a:r>
            <a:r>
              <a:rPr lang="en-US" sz="2000" dirty="0"/>
              <a:t>adopted </a:t>
            </a:r>
            <a:r>
              <a:rPr lang="en-US" sz="2000" dirty="0" smtClean="0"/>
              <a:t>the title in </a:t>
            </a:r>
            <a:r>
              <a:rPr lang="en-US" sz="2000" dirty="0"/>
              <a:t>order to indicate that abstract or qualitative arguments can occasionally promulgate distractions and confusion.</a:t>
            </a:r>
          </a:p>
          <a:p>
            <a:endParaRPr lang="en-US" sz="2000" dirty="0">
              <a:solidFill>
                <a:srgbClr val="FFC000"/>
              </a:solidFill>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41</a:t>
            </a:fld>
            <a:endParaRPr lang="uk-UA"/>
          </a:p>
        </p:txBody>
      </p:sp>
    </p:spTree>
    <p:extLst>
      <p:ext uri="{BB962C8B-B14F-4D97-AF65-F5344CB8AC3E}">
        <p14:creationId xmlns:p14="http://schemas.microsoft.com/office/powerpoint/2010/main" val="10201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dirty="0" smtClean="0"/>
              <a:t>Chapter 5.</a:t>
            </a:r>
            <a:endParaRPr lang="en-US" dirty="0"/>
          </a:p>
        </p:txBody>
      </p:sp>
      <p:sp>
        <p:nvSpPr>
          <p:cNvPr id="3" name="Text Placeholder 2"/>
          <p:cNvSpPr>
            <a:spLocks noGrp="1"/>
          </p:cNvSpPr>
          <p:nvPr>
            <p:ph type="body" idx="1"/>
          </p:nvPr>
        </p:nvSpPr>
        <p:spPr/>
        <p:txBody>
          <a:bodyPr/>
          <a:lstStyle/>
          <a:p>
            <a:r>
              <a:rPr lang="en-US" dirty="0" smtClean="0"/>
              <a:t>The dawn of the neural age</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42</a:t>
            </a:fld>
            <a:endParaRPr lang="uk-UA"/>
          </a:p>
        </p:txBody>
      </p:sp>
    </p:spTree>
    <p:extLst>
      <p:ext uri="{BB962C8B-B14F-4D97-AF65-F5344CB8AC3E}">
        <p14:creationId xmlns:p14="http://schemas.microsoft.com/office/powerpoint/2010/main" val="129053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9" cy="5016758"/>
          </a:xfrm>
          <a:prstGeom prst="rect">
            <a:avLst/>
          </a:prstGeom>
        </p:spPr>
        <p:txBody>
          <a:bodyPr wrap="square">
            <a:spAutoFit/>
          </a:bodyPr>
          <a:lstStyle/>
          <a:p>
            <a:r>
              <a:rPr lang="en-US" sz="2000" dirty="0" smtClean="0">
                <a:solidFill>
                  <a:srgbClr val="00B0F0"/>
                </a:solidFill>
              </a:rPr>
              <a:t>The neural enterprise</a:t>
            </a:r>
          </a:p>
          <a:p>
            <a:pPr marL="342900" indent="-342900">
              <a:buFont typeface="Arial" charset="0"/>
              <a:buChar char="•"/>
            </a:pPr>
            <a:r>
              <a:rPr lang="en-US" sz="2000" dirty="0"/>
              <a:t>The neural </a:t>
            </a:r>
            <a:r>
              <a:rPr lang="en-US" sz="2000" dirty="0" smtClean="0"/>
              <a:t>enterprise refers to wide-spread adoption and applications of neural networks.</a:t>
            </a:r>
          </a:p>
          <a:p>
            <a:pPr marL="342900" indent="-342900">
              <a:buFont typeface="Arial" charset="0"/>
              <a:buChar char="•"/>
            </a:pPr>
            <a:r>
              <a:rPr lang="en-US" sz="2000" dirty="0" smtClean="0"/>
              <a:t>It is currently </a:t>
            </a:r>
            <a:r>
              <a:rPr lang="en-US" sz="2000" dirty="0"/>
              <a:t>at an early stage. </a:t>
            </a:r>
            <a:endParaRPr lang="en-US" sz="2000" dirty="0" smtClean="0"/>
          </a:p>
          <a:p>
            <a:pPr marL="800100" lvl="1" indent="-342900">
              <a:buFont typeface="Wingdings" charset="2"/>
              <a:buChar char="Ø"/>
            </a:pPr>
            <a:r>
              <a:rPr lang="en-US" sz="2000" dirty="0" smtClean="0"/>
              <a:t>It </a:t>
            </a:r>
            <a:r>
              <a:rPr lang="en-US" sz="2000" dirty="0"/>
              <a:t>started </a:t>
            </a:r>
            <a:r>
              <a:rPr lang="en-US" sz="2000" dirty="0" smtClean="0"/>
              <a:t>about </a:t>
            </a:r>
            <a:r>
              <a:rPr lang="en-US" sz="2000" dirty="0"/>
              <a:t>five years ago and it will keep expanding </a:t>
            </a:r>
            <a:r>
              <a:rPr lang="en-US" sz="2000" dirty="0" smtClean="0"/>
              <a:t>for </a:t>
            </a:r>
            <a:r>
              <a:rPr lang="en-US" sz="2000" dirty="0"/>
              <a:t>at least 40 to 50 more years. </a:t>
            </a:r>
            <a:endParaRPr lang="en-US" sz="2000" dirty="0" smtClean="0"/>
          </a:p>
          <a:p>
            <a:pPr marL="342900" indent="-342900">
              <a:buFont typeface="Arial" charset="0"/>
              <a:buChar char="•"/>
            </a:pPr>
            <a:r>
              <a:rPr lang="en-US" sz="2000" dirty="0" smtClean="0"/>
              <a:t>The </a:t>
            </a:r>
            <a:r>
              <a:rPr lang="en-US" sz="2000" dirty="0"/>
              <a:t>aggregate effect on art, science, and society is hard to imagine. </a:t>
            </a:r>
            <a:endParaRPr lang="en-US" sz="2000" dirty="0" smtClean="0"/>
          </a:p>
          <a:p>
            <a:pPr marL="800100" lvl="1" indent="-342900">
              <a:buFont typeface="Wingdings" charset="2"/>
              <a:buChar char="Ø"/>
            </a:pPr>
            <a:r>
              <a:rPr lang="en-US" sz="2000" dirty="0" smtClean="0"/>
              <a:t>No precedent. (There </a:t>
            </a:r>
            <a:r>
              <a:rPr lang="en-US" sz="2000" dirty="0"/>
              <a:t>is nothing in human </a:t>
            </a:r>
            <a:r>
              <a:rPr lang="en-US" sz="2000" dirty="0" smtClean="0"/>
              <a:t>history </a:t>
            </a:r>
            <a:r>
              <a:rPr lang="en-US" sz="2000" dirty="0"/>
              <a:t>that can compare with </a:t>
            </a:r>
            <a:r>
              <a:rPr lang="en-US" sz="2000" dirty="0" smtClean="0"/>
              <a:t>it.)</a:t>
            </a:r>
          </a:p>
          <a:p>
            <a:pPr marL="800100" lvl="1" indent="-342900">
              <a:buFont typeface="Wingdings" charset="2"/>
              <a:buChar char="Ø"/>
            </a:pPr>
            <a:r>
              <a:rPr lang="en-US" sz="2000" dirty="0" smtClean="0"/>
              <a:t>There </a:t>
            </a:r>
            <a:r>
              <a:rPr lang="en-US" sz="2000" dirty="0"/>
              <a:t>is no economic or other factor that will not be dwarfed by it. </a:t>
            </a:r>
            <a:endParaRPr lang="en-US" sz="2000" dirty="0" smtClean="0"/>
          </a:p>
          <a:p>
            <a:endParaRPr lang="en-US" sz="2000" dirty="0" smtClean="0"/>
          </a:p>
          <a:p>
            <a:r>
              <a:rPr lang="en-US" sz="2000" dirty="0" smtClean="0"/>
              <a:t>	</a:t>
            </a:r>
          </a:p>
          <a:p>
            <a:pPr marL="800100" lvl="1" indent="-342900">
              <a:buFont typeface="Wingdings" charset="2"/>
              <a:buChar char="Ø"/>
            </a:pPr>
            <a:endParaRPr lang="en-US" sz="2000" dirty="0"/>
          </a:p>
          <a:p>
            <a:pPr marL="800100" lvl="1" indent="-342900">
              <a:buFont typeface="Wingdings" charset="2"/>
              <a:buChar char="Ø"/>
            </a:pPr>
            <a:endParaRPr lang="en-US" sz="2000" dirty="0" smtClean="0"/>
          </a:p>
          <a:p>
            <a:pPr marL="800100" lvl="1" indent="-342900">
              <a:buFont typeface="Wingdings" charset="2"/>
              <a:buChar char="Ø"/>
            </a:pPr>
            <a:endParaRPr lang="en-US" sz="2000" dirty="0"/>
          </a:p>
          <a:p>
            <a:pPr marL="800100" lvl="1" indent="-342900">
              <a:buFont typeface="Wingdings" charset="2"/>
              <a:buChar char="Ø"/>
            </a:pPr>
            <a:endParaRPr lang="en-US" sz="2000" dirty="0" smtClean="0"/>
          </a:p>
          <a:p>
            <a:pPr marL="800100" lvl="1" indent="-342900">
              <a:buFont typeface="Wingdings" charset="2"/>
              <a:buChar char="Ø"/>
            </a:pPr>
            <a:endParaRPr lang="en-US" sz="2000" dirty="0" smtClean="0"/>
          </a:p>
          <a:p>
            <a:endParaRPr lang="en-US" sz="2000" dirty="0" smtClean="0"/>
          </a:p>
          <a:p>
            <a:r>
              <a:rPr lang="en-US" sz="2000" dirty="0" smtClean="0"/>
              <a:t>Let </a:t>
            </a:r>
            <a:r>
              <a:rPr lang="en-US" sz="2000" dirty="0"/>
              <a:t>us consider some examples so that we can begin to understand the magnitude better</a:t>
            </a:r>
            <a:r>
              <a:rPr lang="en-US" sz="2000" dirty="0" smtClean="0"/>
              <a:t>.</a:t>
            </a:r>
          </a:p>
        </p:txBody>
      </p:sp>
      <p:sp>
        <p:nvSpPr>
          <p:cNvPr id="3" name="Slide Number Placeholder 2"/>
          <p:cNvSpPr>
            <a:spLocks noGrp="1"/>
          </p:cNvSpPr>
          <p:nvPr>
            <p:ph type="sldNum" sz="quarter" idx="12"/>
          </p:nvPr>
        </p:nvSpPr>
        <p:spPr/>
        <p:txBody>
          <a:bodyPr/>
          <a:lstStyle/>
          <a:p>
            <a:fld id="{2A013F82-EE5E-44EE-A61D-E31C6657F26F}" type="slidenum">
              <a:rPr lang="uk-UA" smtClean="0"/>
              <a:t>43</a:t>
            </a:fld>
            <a:endParaRPr lang="uk-UA"/>
          </a:p>
        </p:txBody>
      </p:sp>
      <p:graphicFrame>
        <p:nvGraphicFramePr>
          <p:cNvPr id="4" name="Table 3"/>
          <p:cNvGraphicFramePr>
            <a:graphicFrameLocks noGrp="1"/>
          </p:cNvGraphicFramePr>
          <p:nvPr>
            <p:extLst>
              <p:ext uri="{D42A27DB-BD31-4B8C-83A1-F6EECF244321}">
                <p14:modId xmlns:p14="http://schemas.microsoft.com/office/powerpoint/2010/main" val="1366416080"/>
              </p:ext>
            </p:extLst>
          </p:nvPr>
        </p:nvGraphicFramePr>
        <p:xfrm>
          <a:off x="452523" y="3550920"/>
          <a:ext cx="11204488" cy="2011680"/>
        </p:xfrm>
        <a:graphic>
          <a:graphicData uri="http://schemas.openxmlformats.org/drawingml/2006/table">
            <a:tbl>
              <a:tblPr firstRow="1" bandRow="1">
                <a:tableStyleId>{2D5ABB26-0587-4C30-8999-92F81FD0307C}</a:tableStyleId>
              </a:tblPr>
              <a:tblGrid>
                <a:gridCol w="2801122"/>
                <a:gridCol w="2801122"/>
                <a:gridCol w="2801122"/>
                <a:gridCol w="2801122"/>
              </a:tblGrid>
              <a:tr h="370840">
                <a:tc>
                  <a:txBody>
                    <a:bodyPr/>
                    <a:lstStyle/>
                    <a:p>
                      <a:r>
                        <a:rPr lang="en-US" sz="2000" dirty="0" smtClean="0"/>
                        <a:t>Areas</a:t>
                      </a:r>
                      <a:endParaRPr lang="en-US" sz="2000" dirty="0"/>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2000"/>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2000"/>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2000"/>
                    </a:p>
                  </a:txBody>
                  <a:tcPr>
                    <a:lnL>
                      <a:noFill/>
                    </a:lnL>
                    <a:lnR>
                      <a:noFill/>
                    </a:lnR>
                    <a:lnT>
                      <a:noFill/>
                    </a:lnT>
                    <a:lnB>
                      <a:noFill/>
                    </a:lnB>
                    <a:lnTlToBr w="12700" cmpd="sng">
                      <a:noFill/>
                      <a:prstDash val="solid"/>
                    </a:lnTlToBr>
                    <a:lnBlToTr w="12700" cmpd="sng">
                      <a:noFill/>
                      <a:prstDash val="solid"/>
                    </a:lnBlToTr>
                  </a:tcPr>
                </a:tc>
              </a:tr>
              <a:tr h="370840">
                <a:tc>
                  <a:txBody>
                    <a:bodyPr/>
                    <a:lstStyle/>
                    <a:p>
                      <a:pPr marL="342900" indent="-342900">
                        <a:spcBef>
                          <a:spcPts val="0"/>
                        </a:spcBef>
                        <a:buClr>
                          <a:srgbClr val="00B0F0"/>
                        </a:buClr>
                        <a:buFont typeface="Arial" charset="0"/>
                        <a:buChar char="•"/>
                      </a:pPr>
                      <a:r>
                        <a:rPr lang="en-US" sz="2000" dirty="0" smtClean="0"/>
                        <a:t>Manufacturing</a:t>
                      </a:r>
                    </a:p>
                    <a:p>
                      <a:pPr marL="342900" indent="-342900">
                        <a:spcBef>
                          <a:spcPts val="0"/>
                        </a:spcBef>
                        <a:buClr>
                          <a:srgbClr val="00B0F0"/>
                        </a:buClr>
                        <a:buFont typeface="Arial" charset="0"/>
                        <a:buChar char="•"/>
                      </a:pPr>
                      <a:r>
                        <a:rPr lang="en-US" sz="2000" dirty="0" smtClean="0"/>
                        <a:t>Construction</a:t>
                      </a:r>
                    </a:p>
                    <a:p>
                      <a:pPr marL="342900" indent="-342900">
                        <a:spcBef>
                          <a:spcPts val="0"/>
                        </a:spcBef>
                        <a:buClr>
                          <a:srgbClr val="00B0F0"/>
                        </a:buClr>
                        <a:buFont typeface="Arial" charset="0"/>
                        <a:buChar char="•"/>
                      </a:pPr>
                      <a:r>
                        <a:rPr lang="en-US" sz="2000" dirty="0" smtClean="0"/>
                        <a:t>Engineering</a:t>
                      </a:r>
                    </a:p>
                    <a:p>
                      <a:pPr marL="342900" indent="-342900">
                        <a:spcBef>
                          <a:spcPts val="0"/>
                        </a:spcBef>
                        <a:buClr>
                          <a:srgbClr val="00B0F0"/>
                        </a:buClr>
                        <a:buFont typeface="Arial" charset="0"/>
                        <a:buChar char="•"/>
                      </a:pPr>
                      <a:r>
                        <a:rPr lang="en-US" sz="2000" dirty="0" smtClean="0"/>
                        <a:t>Agriculture</a:t>
                      </a:r>
                    </a:p>
                    <a:p>
                      <a:pPr marL="342900" indent="-342900">
                        <a:spcBef>
                          <a:spcPts val="0"/>
                        </a:spcBef>
                        <a:buClr>
                          <a:srgbClr val="00B0F0"/>
                        </a:buClr>
                        <a:buFont typeface="Arial" charset="0"/>
                        <a:buChar char="•"/>
                      </a:pPr>
                      <a:r>
                        <a:rPr lang="en-US" sz="2000" dirty="0" smtClean="0"/>
                        <a:t>Finance</a:t>
                      </a:r>
                    </a:p>
                  </a:txBody>
                  <a:tcPr>
                    <a:lnL>
                      <a:noFill/>
                    </a:lnL>
                    <a:lnR>
                      <a:noFill/>
                    </a:lnR>
                    <a:lnT>
                      <a:noFill/>
                    </a:lnT>
                    <a:lnB>
                      <a:noFill/>
                    </a:lnB>
                    <a:lnTlToBr w="12700" cmpd="sng">
                      <a:noFill/>
                      <a:prstDash val="solid"/>
                    </a:lnTlToBr>
                    <a:lnBlToTr w="12700" cmpd="sng">
                      <a:noFill/>
                      <a:prstDash val="solid"/>
                    </a:lnBlToTr>
                  </a:tcPr>
                </a:tc>
                <a:tc>
                  <a:txBody>
                    <a:bodyPr/>
                    <a:lstStyle/>
                    <a:p>
                      <a:pPr marL="342900" indent="-342900">
                        <a:spcBef>
                          <a:spcPts val="0"/>
                        </a:spcBef>
                        <a:buClr>
                          <a:srgbClr val="00B0F0"/>
                        </a:buClr>
                        <a:buFont typeface="Arial" charset="0"/>
                        <a:buChar char="•"/>
                      </a:pPr>
                      <a:r>
                        <a:rPr lang="en-US" sz="2000" dirty="0" smtClean="0"/>
                        <a:t>Commerce</a:t>
                      </a:r>
                    </a:p>
                    <a:p>
                      <a:pPr marL="342900" indent="-342900">
                        <a:spcBef>
                          <a:spcPts val="0"/>
                        </a:spcBef>
                        <a:buClr>
                          <a:srgbClr val="00B0F0"/>
                        </a:buClr>
                        <a:buFont typeface="Arial" charset="0"/>
                        <a:buChar char="•"/>
                      </a:pPr>
                      <a:r>
                        <a:rPr lang="en-US" sz="2000" dirty="0" smtClean="0"/>
                        <a:t>Security</a:t>
                      </a:r>
                    </a:p>
                    <a:p>
                      <a:pPr marL="342900" indent="-342900">
                        <a:spcBef>
                          <a:spcPts val="0"/>
                        </a:spcBef>
                        <a:buClr>
                          <a:srgbClr val="00B0F0"/>
                        </a:buClr>
                        <a:buFont typeface="Arial" charset="0"/>
                        <a:buChar char="•"/>
                      </a:pPr>
                      <a:r>
                        <a:rPr lang="en-US" sz="2000" dirty="0" smtClean="0"/>
                        <a:t>Defense</a:t>
                      </a:r>
                    </a:p>
                    <a:p>
                      <a:pPr marL="342900" indent="-342900">
                        <a:spcBef>
                          <a:spcPts val="0"/>
                        </a:spcBef>
                        <a:buClr>
                          <a:srgbClr val="00B0F0"/>
                        </a:buClr>
                        <a:buFont typeface="Arial" charset="0"/>
                        <a:buChar char="•"/>
                      </a:pPr>
                      <a:r>
                        <a:rPr lang="en-US" sz="2000" dirty="0" smtClean="0"/>
                        <a:t>Transportation &amp; Warehousing</a:t>
                      </a:r>
                    </a:p>
                  </a:txBody>
                  <a:tcPr>
                    <a:lnL>
                      <a:noFill/>
                    </a:lnL>
                    <a:lnR>
                      <a:noFill/>
                    </a:lnR>
                    <a:lnT>
                      <a:noFill/>
                    </a:lnT>
                    <a:lnB>
                      <a:noFill/>
                    </a:lnB>
                    <a:lnTlToBr w="12700" cmpd="sng">
                      <a:noFill/>
                      <a:prstDash val="solid"/>
                    </a:lnTlToBr>
                    <a:lnBlToTr w="12700" cmpd="sng">
                      <a:noFill/>
                      <a:prstDash val="solid"/>
                    </a:lnBlToTr>
                  </a:tcPr>
                </a:tc>
                <a:tc>
                  <a:txBody>
                    <a:bodyPr/>
                    <a:lstStyle/>
                    <a:p>
                      <a:pPr marL="342900" indent="-342900">
                        <a:spcBef>
                          <a:spcPts val="0"/>
                        </a:spcBef>
                        <a:buClr>
                          <a:srgbClr val="00B0F0"/>
                        </a:buClr>
                        <a:buFont typeface="Arial" charset="0"/>
                        <a:buChar char="•"/>
                      </a:pPr>
                      <a:r>
                        <a:rPr lang="en-US" sz="2000" dirty="0" smtClean="0"/>
                        <a:t>Politics</a:t>
                      </a:r>
                    </a:p>
                    <a:p>
                      <a:pPr marL="342900" indent="-342900">
                        <a:spcBef>
                          <a:spcPts val="0"/>
                        </a:spcBef>
                        <a:buClr>
                          <a:srgbClr val="00B0F0"/>
                        </a:buClr>
                        <a:buFont typeface="Arial" charset="0"/>
                        <a:buChar char="•"/>
                      </a:pPr>
                      <a:r>
                        <a:rPr lang="en-US" sz="2000" dirty="0" smtClean="0"/>
                        <a:t>Arts</a:t>
                      </a:r>
                    </a:p>
                    <a:p>
                      <a:pPr marL="342900" indent="-342900">
                        <a:spcBef>
                          <a:spcPts val="0"/>
                        </a:spcBef>
                        <a:buClr>
                          <a:srgbClr val="00B0F0"/>
                        </a:buClr>
                        <a:buFont typeface="Arial" charset="0"/>
                        <a:buChar char="•"/>
                      </a:pPr>
                      <a:r>
                        <a:rPr lang="en-US" sz="2000" dirty="0" smtClean="0"/>
                        <a:t>Sports &amp; Entertainment</a:t>
                      </a:r>
                    </a:p>
                    <a:p>
                      <a:pPr marL="342900" indent="-342900">
                        <a:spcBef>
                          <a:spcPts val="0"/>
                        </a:spcBef>
                        <a:buClr>
                          <a:srgbClr val="00B0F0"/>
                        </a:buClr>
                        <a:buFont typeface="Arial" charset="0"/>
                        <a:buChar char="•"/>
                      </a:pPr>
                      <a:r>
                        <a:rPr lang="en-US" sz="2000" dirty="0" smtClean="0"/>
                        <a:t>Education</a:t>
                      </a:r>
                    </a:p>
                  </a:txBody>
                  <a:tcPr>
                    <a:lnL>
                      <a:noFill/>
                    </a:lnL>
                    <a:lnR>
                      <a:noFill/>
                    </a:lnR>
                    <a:lnT>
                      <a:noFill/>
                    </a:lnT>
                    <a:lnB>
                      <a:noFill/>
                    </a:lnB>
                    <a:lnTlToBr w="12700" cmpd="sng">
                      <a:noFill/>
                      <a:prstDash val="solid"/>
                    </a:lnTlToBr>
                    <a:lnBlToTr w="12700" cmpd="sng">
                      <a:noFill/>
                      <a:prstDash val="solid"/>
                    </a:lnBlToTr>
                  </a:tcPr>
                </a:tc>
                <a:tc>
                  <a:txBody>
                    <a:bodyPr/>
                    <a:lstStyle/>
                    <a:p>
                      <a:pPr marL="342900" indent="-342900">
                        <a:spcBef>
                          <a:spcPts val="0"/>
                        </a:spcBef>
                        <a:buClr>
                          <a:srgbClr val="00B0F0"/>
                        </a:buClr>
                        <a:buFont typeface="Arial" charset="0"/>
                        <a:buChar char="•"/>
                      </a:pPr>
                      <a:r>
                        <a:rPr lang="en-US" sz="2000" dirty="0" smtClean="0"/>
                        <a:t>Computer Science </a:t>
                      </a:r>
                    </a:p>
                    <a:p>
                      <a:pPr marL="342900" indent="-342900">
                        <a:spcBef>
                          <a:spcPts val="0"/>
                        </a:spcBef>
                        <a:buClr>
                          <a:srgbClr val="00B0F0"/>
                        </a:buClr>
                        <a:buFont typeface="Arial" charset="0"/>
                        <a:buChar char="•"/>
                      </a:pPr>
                      <a:r>
                        <a:rPr lang="en-US" sz="2000" dirty="0" smtClean="0"/>
                        <a:t>Biology</a:t>
                      </a:r>
                    </a:p>
                    <a:p>
                      <a:pPr marL="342900" indent="-342900">
                        <a:spcBef>
                          <a:spcPts val="0"/>
                        </a:spcBef>
                        <a:buClr>
                          <a:srgbClr val="00B0F0"/>
                        </a:buClr>
                        <a:buFont typeface="Arial" charset="0"/>
                        <a:buChar char="•"/>
                      </a:pPr>
                      <a:r>
                        <a:rPr lang="en-US" sz="2000" dirty="0" smtClean="0"/>
                        <a:t>Medicine &amp; Healthcare</a:t>
                      </a:r>
                    </a:p>
                    <a:p>
                      <a:pPr marL="342900" indent="-342900">
                        <a:spcBef>
                          <a:spcPts val="0"/>
                        </a:spcBef>
                        <a:buClr>
                          <a:srgbClr val="00B0F0"/>
                        </a:buClr>
                        <a:buFont typeface="Arial" charset="0"/>
                        <a:buChar char="•"/>
                      </a:pPr>
                      <a:r>
                        <a:rPr lang="en-US" sz="2000" dirty="0" smtClean="0"/>
                        <a:t>…</a:t>
                      </a:r>
                    </a:p>
                  </a:txBody>
                  <a:tcPr>
                    <a:lnL>
                      <a:noFill/>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70776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7" cy="5324535"/>
          </a:xfrm>
          <a:prstGeom prst="rect">
            <a:avLst/>
          </a:prstGeom>
        </p:spPr>
        <p:txBody>
          <a:bodyPr wrap="square">
            <a:spAutoFit/>
          </a:bodyPr>
          <a:lstStyle/>
          <a:p>
            <a:r>
              <a:rPr lang="en-US" sz="2000" dirty="0" smtClean="0">
                <a:solidFill>
                  <a:srgbClr val="00B0F0"/>
                </a:solidFill>
              </a:rPr>
              <a:t>Autonomous vehicles -- 2 trillion/year</a:t>
            </a:r>
          </a:p>
          <a:p>
            <a:pPr marL="342900" indent="-342900">
              <a:buFont typeface="Arial" charset="0"/>
              <a:buChar char="•"/>
            </a:pPr>
            <a:r>
              <a:rPr lang="en-US" sz="2000" dirty="0" smtClean="0"/>
              <a:t>Currently 42 companies/285 vehicles tested on CA roads [DMV].</a:t>
            </a:r>
          </a:p>
          <a:p>
            <a:pPr marL="342900" indent="-342900">
              <a:buFont typeface="Arial" charset="0"/>
              <a:buChar char="•"/>
            </a:pPr>
            <a:r>
              <a:rPr lang="en-US" sz="2000" dirty="0" smtClean="0"/>
              <a:t>Estimates:</a:t>
            </a:r>
          </a:p>
          <a:p>
            <a:pPr marL="800100" lvl="1" indent="-342900">
              <a:buFont typeface="Wingdings" charset="2"/>
              <a:buChar char="Ø"/>
            </a:pPr>
            <a:r>
              <a:rPr lang="en-US" sz="2000" dirty="0" smtClean="0"/>
              <a:t>Eliminate </a:t>
            </a:r>
            <a:r>
              <a:rPr lang="en-US" sz="2000" dirty="0"/>
              <a:t>90% of all auto accidents in the </a:t>
            </a:r>
            <a:r>
              <a:rPr lang="en-US" sz="2000" dirty="0" smtClean="0"/>
              <a:t>U.S.</a:t>
            </a:r>
          </a:p>
          <a:p>
            <a:pPr marL="800100" lvl="1" indent="-342900">
              <a:buFont typeface="Wingdings" charset="2"/>
              <a:buChar char="Ø"/>
            </a:pPr>
            <a:r>
              <a:rPr lang="en-US" sz="2000" dirty="0" smtClean="0"/>
              <a:t>Prevent </a:t>
            </a:r>
            <a:r>
              <a:rPr lang="en-US" sz="2000" dirty="0"/>
              <a:t>up to $190 billion in </a:t>
            </a:r>
            <a:r>
              <a:rPr lang="en-US" sz="2000" dirty="0" smtClean="0"/>
              <a:t>damages/health-costs annually and</a:t>
            </a:r>
            <a:r>
              <a:rPr lang="en-US" sz="2000" dirty="0"/>
              <a:t> </a:t>
            </a:r>
            <a:r>
              <a:rPr lang="en-US" sz="2000" dirty="0" smtClean="0"/>
              <a:t/>
            </a:r>
            <a:br>
              <a:rPr lang="en-US" sz="2000" dirty="0" smtClean="0"/>
            </a:br>
            <a:r>
              <a:rPr lang="en-US" sz="2000" dirty="0" smtClean="0"/>
              <a:t>save </a:t>
            </a:r>
            <a:r>
              <a:rPr lang="en-US" sz="2000" dirty="0"/>
              <a:t>thousands of </a:t>
            </a:r>
            <a:r>
              <a:rPr lang="en-US" sz="2000" dirty="0" smtClean="0"/>
              <a:t>lives.</a:t>
            </a:r>
          </a:p>
          <a:p>
            <a:pPr marL="800100" lvl="1" indent="-342900">
              <a:buFont typeface="Wingdings" charset="2"/>
              <a:buChar char="Ø"/>
            </a:pPr>
            <a:r>
              <a:rPr lang="en-US" sz="2000" dirty="0"/>
              <a:t>Free up to 50 minutes per day for average consumers.</a:t>
            </a:r>
          </a:p>
          <a:p>
            <a:pPr marL="800100" lvl="1" indent="-342900">
              <a:buFont typeface="Wingdings" charset="2"/>
              <a:buChar char="Ø"/>
            </a:pPr>
            <a:r>
              <a:rPr lang="en-US" sz="2000" dirty="0" smtClean="0"/>
              <a:t>Early </a:t>
            </a:r>
            <a:r>
              <a:rPr lang="en-US" sz="2000" dirty="0"/>
              <a:t>investment in autonomous vehicles </a:t>
            </a:r>
            <a:r>
              <a:rPr lang="en-US" sz="2000" dirty="0" smtClean="0"/>
              <a:t> has increased Google's </a:t>
            </a:r>
            <a:r>
              <a:rPr lang="en-US" sz="2000" dirty="0"/>
              <a:t>valuation </a:t>
            </a:r>
            <a:r>
              <a:rPr lang="en-US" sz="2000" dirty="0" smtClean="0"/>
              <a:t>by </a:t>
            </a:r>
            <a:r>
              <a:rPr lang="en-US" sz="2000" dirty="0"/>
              <a:t>about $140 </a:t>
            </a:r>
            <a:r>
              <a:rPr lang="en-US" sz="2000" dirty="0" smtClean="0"/>
              <a:t>billion.</a:t>
            </a:r>
          </a:p>
          <a:p>
            <a:pPr marL="800100" lvl="1" indent="-342900">
              <a:buFont typeface="Wingdings" charset="2"/>
              <a:buChar char="Ø"/>
            </a:pPr>
            <a:r>
              <a:rPr lang="en-US" sz="2000" dirty="0" smtClean="0"/>
              <a:t>Eventually "$</a:t>
            </a:r>
            <a:r>
              <a:rPr lang="en-US" sz="2000" dirty="0"/>
              <a:t>2 trillion a year in revenue and even more market cap" in the US </a:t>
            </a:r>
            <a:r>
              <a:rPr lang="en-US" sz="2000" dirty="0" smtClean="0"/>
              <a:t>alone.</a:t>
            </a:r>
            <a:br>
              <a:rPr lang="en-US" sz="2000" dirty="0" smtClean="0"/>
            </a:br>
            <a:r>
              <a:rPr lang="en-US" sz="2000" dirty="0" smtClean="0">
                <a:solidFill>
                  <a:schemeClr val="tx1">
                    <a:lumMod val="50000"/>
                  </a:schemeClr>
                </a:solidFill>
              </a:rPr>
              <a:t>(Comparison: Google’s 2016 worldwide revenue was about 90 billion.)</a:t>
            </a:r>
          </a:p>
          <a:p>
            <a:pPr marL="342900" indent="-342900">
              <a:buFont typeface="Arial" charset="0"/>
              <a:buChar char="•"/>
            </a:pPr>
            <a:r>
              <a:rPr lang="en-US" sz="2000" dirty="0" smtClean="0"/>
              <a:t>Effects:</a:t>
            </a:r>
          </a:p>
          <a:p>
            <a:pPr marL="800100" lvl="1" indent="-342900">
              <a:buFont typeface="Wingdings" charset="2"/>
              <a:buChar char="Ø"/>
            </a:pPr>
            <a:r>
              <a:rPr lang="en-US" sz="2000" dirty="0" smtClean="0"/>
              <a:t>Car </a:t>
            </a:r>
            <a:r>
              <a:rPr lang="en-US" sz="2000" dirty="0"/>
              <a:t>ownership will be </a:t>
            </a:r>
            <a:r>
              <a:rPr lang="en-US" sz="2000" dirty="0" smtClean="0"/>
              <a:t>replaced </a:t>
            </a:r>
            <a:r>
              <a:rPr lang="en-US" sz="2000" dirty="0"/>
              <a:t>with transportation as a service, except </a:t>
            </a:r>
            <a:r>
              <a:rPr lang="en-US" sz="2000" dirty="0" smtClean="0"/>
              <a:t>in rural/remote areas.</a:t>
            </a:r>
          </a:p>
          <a:p>
            <a:pPr marL="800100" lvl="1" indent="-342900">
              <a:buFont typeface="Wingdings" charset="2"/>
              <a:buChar char="Ø"/>
            </a:pPr>
            <a:r>
              <a:rPr lang="en-US" sz="2000" dirty="0" smtClean="0"/>
              <a:t>People </a:t>
            </a:r>
            <a:r>
              <a:rPr lang="en-US" sz="2000" dirty="0"/>
              <a:t>will simply call an autonomous vehicle whenever they need transportation. </a:t>
            </a:r>
          </a:p>
          <a:p>
            <a:pPr marL="800100" lvl="1" indent="-342900">
              <a:buFont typeface="Wingdings" charset="2"/>
              <a:buChar char="Ø"/>
            </a:pPr>
            <a:r>
              <a:rPr lang="en-US" sz="2000" dirty="0" smtClean="0"/>
              <a:t>There </a:t>
            </a:r>
            <a:r>
              <a:rPr lang="en-US" sz="2000" dirty="0"/>
              <a:t>will be fewer cars and less demand for parking space in </a:t>
            </a:r>
            <a:r>
              <a:rPr lang="en-US" sz="2000" dirty="0" smtClean="0"/>
              <a:t>cities.</a:t>
            </a:r>
          </a:p>
          <a:p>
            <a:pPr marL="800100" lvl="1" indent="-342900">
              <a:buFont typeface="Wingdings" charset="2"/>
              <a:buChar char="Ø"/>
            </a:pPr>
            <a:r>
              <a:rPr lang="en-US" sz="2000" dirty="0" smtClean="0"/>
              <a:t>Transportation </a:t>
            </a:r>
            <a:r>
              <a:rPr lang="en-US" sz="2000" dirty="0"/>
              <a:t>of goods will be faster, safer, and cheaper. </a:t>
            </a:r>
            <a:endParaRPr lang="en-US" sz="2000" dirty="0" smtClean="0"/>
          </a:p>
          <a:p>
            <a:pPr marL="800100" lvl="1" indent="-342900">
              <a:buFont typeface="Wingdings" charset="2"/>
              <a:buChar char="Ø"/>
            </a:pPr>
            <a:r>
              <a:rPr lang="en-US" sz="2000" dirty="0" smtClean="0"/>
              <a:t>Algorithmic </a:t>
            </a:r>
            <a:r>
              <a:rPr lang="en-US" sz="2000" dirty="0"/>
              <a:t>optimized traffic will utilize roads and transportation infrastructure better. </a:t>
            </a:r>
            <a:endParaRPr lang="en-US" sz="2000" dirty="0" smtClean="0"/>
          </a:p>
          <a:p>
            <a:pPr marL="800100" lvl="1" indent="-342900">
              <a:buFont typeface="Wingdings" charset="2"/>
              <a:buChar char="Ø"/>
            </a:pPr>
            <a:r>
              <a:rPr lang="en-US" sz="2000" dirty="0"/>
              <a:t>Driving skills will </a:t>
            </a:r>
            <a:r>
              <a:rPr lang="en-US" sz="2000" dirty="0" smtClean="0"/>
              <a:t>be rare. </a:t>
            </a:r>
            <a:r>
              <a:rPr lang="en-US" sz="2000" dirty="0"/>
              <a:t>Insurance standards will </a:t>
            </a:r>
            <a:r>
              <a:rPr lang="en-US" sz="2000" dirty="0" smtClean="0"/>
              <a:t>change</a:t>
            </a:r>
            <a:r>
              <a:rPr lang="en-US" sz="2000" dirty="0"/>
              <a:t>. </a:t>
            </a:r>
            <a:r>
              <a:rPr lang="en-US" sz="2000" dirty="0" smtClean="0"/>
              <a:t>Real </a:t>
            </a:r>
            <a:r>
              <a:rPr lang="en-US" sz="2000" dirty="0"/>
              <a:t>estate values will be </a:t>
            </a:r>
            <a:r>
              <a:rPr lang="en-US" sz="2000" dirty="0" smtClean="0"/>
              <a:t>affected.</a:t>
            </a:r>
          </a:p>
        </p:txBody>
      </p:sp>
      <p:sp>
        <p:nvSpPr>
          <p:cNvPr id="2" name="Rectangle 1"/>
          <p:cNvSpPr/>
          <p:nvPr/>
        </p:nvSpPr>
        <p:spPr>
          <a:xfrm>
            <a:off x="428173" y="4267200"/>
            <a:ext cx="11204489" cy="400110"/>
          </a:xfrm>
          <a:prstGeom prst="rect">
            <a:avLst/>
          </a:prstGeom>
        </p:spPr>
        <p:txBody>
          <a:bodyPr wrap="square" numCol="1">
            <a:spAutoFit/>
          </a:bodyPr>
          <a:lstStyle/>
          <a:p>
            <a:pPr marL="800100" lvl="1" indent="-342900">
              <a:buFont typeface="Wingdings" charset="2"/>
              <a:buChar char="Ø"/>
            </a:pPr>
            <a:endParaRPr lang="en-US" sz="2000" dirty="0"/>
          </a:p>
        </p:txBody>
      </p:sp>
      <p:pic>
        <p:nvPicPr>
          <p:cNvPr id="1026" name="Picture 2" descr="utonomous car. (Source: thespeedbar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930" y="1200090"/>
            <a:ext cx="2994082" cy="184791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A013F82-EE5E-44EE-A61D-E31C6657F26F}" type="slidenum">
              <a:rPr lang="uk-UA" smtClean="0"/>
              <a:t>44</a:t>
            </a:fld>
            <a:endParaRPr lang="uk-UA"/>
          </a:p>
        </p:txBody>
      </p:sp>
    </p:spTree>
    <p:extLst>
      <p:ext uri="{BB962C8B-B14F-4D97-AF65-F5344CB8AC3E}">
        <p14:creationId xmlns:p14="http://schemas.microsoft.com/office/powerpoint/2010/main" val="199830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7" cy="5324535"/>
          </a:xfrm>
          <a:prstGeom prst="rect">
            <a:avLst/>
          </a:prstGeom>
        </p:spPr>
        <p:txBody>
          <a:bodyPr wrap="square">
            <a:spAutoFit/>
          </a:bodyPr>
          <a:lstStyle/>
          <a:p>
            <a:r>
              <a:rPr lang="en-US" sz="2000" dirty="0" smtClean="0">
                <a:solidFill>
                  <a:srgbClr val="00B0F0"/>
                </a:solidFill>
              </a:rPr>
              <a:t>Finance -- many trillions/year </a:t>
            </a:r>
          </a:p>
          <a:p>
            <a:pPr marL="342900" indent="-342900">
              <a:buFont typeface="Arial" charset="0"/>
              <a:buChar char="•"/>
            </a:pPr>
            <a:r>
              <a:rPr lang="en-US" sz="2000" dirty="0" smtClean="0"/>
              <a:t>Finance </a:t>
            </a:r>
            <a:r>
              <a:rPr lang="en-US" sz="2000" dirty="0"/>
              <a:t>and </a:t>
            </a:r>
            <a:r>
              <a:rPr lang="en-US" sz="2000" dirty="0" smtClean="0"/>
              <a:t>trading are at an early stage but it will be a multi-trillion dollar market.</a:t>
            </a:r>
          </a:p>
          <a:p>
            <a:pPr marL="800100" lvl="1" indent="-342900">
              <a:buFont typeface="Wingdings" charset="2"/>
              <a:buChar char="Ø"/>
            </a:pPr>
            <a:r>
              <a:rPr lang="en-US" sz="2000" dirty="0" smtClean="0"/>
              <a:t>Banks </a:t>
            </a:r>
            <a:r>
              <a:rPr lang="en-US" sz="2000" dirty="0"/>
              <a:t>have started deploying conversational bots to assist clients with </a:t>
            </a:r>
            <a:r>
              <a:rPr lang="en-US" sz="2000" dirty="0" smtClean="0"/>
              <a:t>their</a:t>
            </a:r>
            <a:br>
              <a:rPr lang="en-US" sz="2000" dirty="0" smtClean="0"/>
            </a:br>
            <a:r>
              <a:rPr lang="en-US" sz="2000" dirty="0" smtClean="0"/>
              <a:t>transactions (e.g. </a:t>
            </a:r>
            <a:r>
              <a:rPr lang="en-US" sz="2000" dirty="0"/>
              <a:t>E</a:t>
            </a:r>
            <a:r>
              <a:rPr lang="en-US" sz="2000" dirty="0" smtClean="0"/>
              <a:t>rica by Bank of America).</a:t>
            </a:r>
          </a:p>
          <a:p>
            <a:pPr marL="800100" lvl="1" indent="-342900">
              <a:buFont typeface="Wingdings" charset="2"/>
              <a:buChar char="Ø"/>
            </a:pPr>
            <a:r>
              <a:rPr lang="en-US" sz="2000" dirty="0" smtClean="0"/>
              <a:t>Algorithmic trading but the systems are not sophisticated. </a:t>
            </a:r>
          </a:p>
          <a:p>
            <a:pPr marL="800100" lvl="1" indent="-342900">
              <a:buFont typeface="Wingdings" charset="2"/>
              <a:buChar char="Ø"/>
            </a:pPr>
            <a:r>
              <a:rPr lang="en-US" sz="2000" dirty="0" smtClean="0"/>
              <a:t>Understanding is limited but neural </a:t>
            </a:r>
            <a:r>
              <a:rPr lang="en-US" sz="2000" dirty="0"/>
              <a:t>networks can </a:t>
            </a:r>
            <a:endParaRPr lang="en-US" sz="2000" dirty="0" smtClean="0"/>
          </a:p>
          <a:p>
            <a:pPr marL="1257300" lvl="2" indent="-342900">
              <a:buFont typeface="Wingdings" charset="2"/>
              <a:buChar char="§"/>
            </a:pPr>
            <a:r>
              <a:rPr lang="en-US" sz="2000" dirty="0"/>
              <a:t>P</a:t>
            </a:r>
            <a:r>
              <a:rPr lang="en-US" sz="2000" dirty="0" smtClean="0"/>
              <a:t>rocess hundreds documents </a:t>
            </a:r>
            <a:r>
              <a:rPr lang="en-US" sz="2000" dirty="0"/>
              <a:t>per </a:t>
            </a:r>
            <a:r>
              <a:rPr lang="en-US" sz="2000" dirty="0" smtClean="0"/>
              <a:t>second.</a:t>
            </a:r>
          </a:p>
          <a:p>
            <a:pPr marL="1257300" lvl="2" indent="-342900">
              <a:buFont typeface="Wingdings" charset="2"/>
              <a:buChar char="§"/>
            </a:pPr>
            <a:r>
              <a:rPr lang="en-US" sz="2000" dirty="0" smtClean="0"/>
              <a:t>Aggregate information: news sites</a:t>
            </a:r>
            <a:r>
              <a:rPr lang="en-US" sz="2000" dirty="0"/>
              <a:t>, scientific articles, quarterly </a:t>
            </a:r>
            <a:r>
              <a:rPr lang="en-US" sz="2000" dirty="0" smtClean="0"/>
              <a:t>reports etc.</a:t>
            </a:r>
          </a:p>
          <a:p>
            <a:pPr marL="1257300" lvl="2" indent="-342900">
              <a:buFont typeface="Wingdings" charset="2"/>
              <a:buChar char="§"/>
            </a:pPr>
            <a:r>
              <a:rPr lang="en-US" sz="2000" dirty="0" smtClean="0"/>
              <a:t>Operate </a:t>
            </a:r>
            <a:r>
              <a:rPr lang="en-US" sz="2000" dirty="0"/>
              <a:t>24 hours /</a:t>
            </a:r>
            <a:r>
              <a:rPr lang="en-US" sz="2000" dirty="0" smtClean="0"/>
              <a:t>day</a:t>
            </a:r>
            <a:r>
              <a:rPr lang="en-US" sz="2000" dirty="0"/>
              <a:t>, 7 </a:t>
            </a:r>
            <a:r>
              <a:rPr lang="en-US" sz="2000" dirty="0" smtClean="0"/>
              <a:t>days/week </a:t>
            </a:r>
            <a:r>
              <a:rPr lang="en-US" sz="2000" dirty="0"/>
              <a:t>across different stock markets</a:t>
            </a:r>
            <a:r>
              <a:rPr lang="en-US" sz="2000" dirty="0" smtClean="0"/>
              <a:t>.</a:t>
            </a:r>
            <a:endParaRPr lang="en-US" sz="2000" dirty="0"/>
          </a:p>
          <a:p>
            <a:pPr marL="342900" indent="-342900">
              <a:buFont typeface="Arial" charset="0"/>
              <a:buChar char="•"/>
            </a:pPr>
            <a:r>
              <a:rPr lang="en-US" sz="2000" dirty="0" smtClean="0"/>
              <a:t>Neural </a:t>
            </a:r>
            <a:r>
              <a:rPr lang="en-US" sz="2000" dirty="0"/>
              <a:t>networks will be trained so that they encode the financial state of the </a:t>
            </a:r>
            <a:r>
              <a:rPr lang="en-US" sz="2000" dirty="0" smtClean="0"/>
              <a:t>world</a:t>
            </a:r>
            <a:br>
              <a:rPr lang="en-US" sz="2000" dirty="0" smtClean="0"/>
            </a:br>
            <a:r>
              <a:rPr lang="en-US" sz="2000" dirty="0" smtClean="0"/>
              <a:t>in </a:t>
            </a:r>
            <a:r>
              <a:rPr lang="en-US" sz="2000" dirty="0"/>
              <a:t>extensive hidden layers of multi-million units. </a:t>
            </a:r>
            <a:endParaRPr lang="en-US" sz="2000" dirty="0" smtClean="0"/>
          </a:p>
          <a:p>
            <a:pPr marL="800100" lvl="1" indent="-342900">
              <a:buFont typeface="Wingdings" charset="2"/>
              <a:buChar char="Ø"/>
            </a:pPr>
            <a:r>
              <a:rPr lang="en-US" sz="2000" dirty="0" smtClean="0"/>
              <a:t>Incredible level of detail, correlations, intuitions, etc. </a:t>
            </a:r>
          </a:p>
          <a:p>
            <a:pPr marL="800100" lvl="1" indent="-342900">
              <a:buFont typeface="Wingdings" charset="2"/>
              <a:buChar char="Ø"/>
            </a:pPr>
            <a:r>
              <a:rPr lang="en-US" sz="2000" dirty="0" smtClean="0"/>
              <a:t>Map hidden state to short/long </a:t>
            </a:r>
            <a:r>
              <a:rPr lang="en-US" sz="2000" dirty="0"/>
              <a:t>term predictions about </a:t>
            </a:r>
            <a:r>
              <a:rPr lang="en-US" sz="2000" dirty="0" smtClean="0"/>
              <a:t>individual stocks</a:t>
            </a:r>
            <a:r>
              <a:rPr lang="en-US" sz="2000" dirty="0"/>
              <a:t>, </a:t>
            </a:r>
            <a:r>
              <a:rPr lang="en-US" sz="2000" dirty="0" smtClean="0"/>
              <a:t>funds, sectors, indexes</a:t>
            </a:r>
            <a:r>
              <a:rPr lang="en-US" sz="2000" dirty="0"/>
              <a:t>, and the overall market. </a:t>
            </a:r>
            <a:endParaRPr lang="en-US" sz="2000" dirty="0" smtClean="0"/>
          </a:p>
          <a:p>
            <a:pPr marL="800100" lvl="1" indent="-342900">
              <a:buFont typeface="Wingdings" charset="2"/>
              <a:buChar char="Ø"/>
            </a:pPr>
            <a:r>
              <a:rPr lang="en-US" sz="2000" dirty="0" smtClean="0"/>
              <a:t>Most </a:t>
            </a:r>
            <a:r>
              <a:rPr lang="en-US" sz="2000" dirty="0"/>
              <a:t>of the existing analytics will become obsolete and virtually useless</a:t>
            </a:r>
            <a:r>
              <a:rPr lang="en-US" sz="2000" dirty="0" smtClean="0"/>
              <a:t>.</a:t>
            </a:r>
          </a:p>
          <a:p>
            <a:pPr marL="800100" lvl="1" indent="-342900">
              <a:buFont typeface="Wingdings" charset="2"/>
              <a:buChar char="Ø"/>
            </a:pPr>
            <a:r>
              <a:rPr lang="en-US" sz="2000" dirty="0" smtClean="0"/>
              <a:t>Most bank employees, financial advisors, analysts and brokers will be replaced by neural networks.</a:t>
            </a:r>
            <a:endParaRPr lang="en-US" sz="2000" dirty="0"/>
          </a:p>
        </p:txBody>
      </p:sp>
      <p:sp>
        <p:nvSpPr>
          <p:cNvPr id="2" name="Rectangle 1"/>
          <p:cNvSpPr/>
          <p:nvPr/>
        </p:nvSpPr>
        <p:spPr>
          <a:xfrm>
            <a:off x="428173" y="4267200"/>
            <a:ext cx="11204489" cy="400110"/>
          </a:xfrm>
          <a:prstGeom prst="rect">
            <a:avLst/>
          </a:prstGeom>
        </p:spPr>
        <p:txBody>
          <a:bodyPr wrap="square" numCol="1">
            <a:spAutoFit/>
          </a:bodyPr>
          <a:lstStyle/>
          <a:p>
            <a:pPr marL="800100" lvl="1" indent="-342900">
              <a:buFont typeface="Wingdings" charset="2"/>
              <a:buChar char="Ø"/>
            </a:pPr>
            <a:endParaRPr lang="en-US" sz="2000" dirty="0"/>
          </a:p>
        </p:txBody>
      </p:sp>
      <p:pic>
        <p:nvPicPr>
          <p:cNvPr id="3" name="Picture 2" descr="https://sc.cnbcfm.com/applications/cnbc.com/resources/files/2016/10/24/IMG_14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844" y="1200090"/>
            <a:ext cx="1842167"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A013F82-EE5E-44EE-A61D-E31C6657F26F}" type="slidenum">
              <a:rPr lang="uk-UA" smtClean="0"/>
              <a:t>45</a:t>
            </a:fld>
            <a:endParaRPr lang="uk-UA"/>
          </a:p>
        </p:txBody>
      </p:sp>
    </p:spTree>
    <p:extLst>
      <p:ext uri="{BB962C8B-B14F-4D97-AF65-F5344CB8AC3E}">
        <p14:creationId xmlns:p14="http://schemas.microsoft.com/office/powerpoint/2010/main" val="23434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7" cy="5016758"/>
          </a:xfrm>
          <a:prstGeom prst="rect">
            <a:avLst/>
          </a:prstGeom>
        </p:spPr>
        <p:txBody>
          <a:bodyPr wrap="square">
            <a:spAutoFit/>
          </a:bodyPr>
          <a:lstStyle/>
          <a:p>
            <a:r>
              <a:rPr lang="en-US" sz="2000" dirty="0" smtClean="0">
                <a:solidFill>
                  <a:srgbClr val="00B0F0"/>
                </a:solidFill>
              </a:rPr>
              <a:t>Natural language understanding applications -- even harder to estimate</a:t>
            </a:r>
            <a:endParaRPr lang="en-US" sz="2000" dirty="0" smtClean="0"/>
          </a:p>
          <a:p>
            <a:pPr marL="342900" indent="-342900">
              <a:buFont typeface="Arial" charset="0"/>
              <a:buChar char="•"/>
            </a:pPr>
            <a:r>
              <a:rPr lang="en-US" sz="2000" dirty="0" smtClean="0"/>
              <a:t>Finance </a:t>
            </a:r>
            <a:r>
              <a:rPr lang="en-US" sz="2000" dirty="0"/>
              <a:t>and </a:t>
            </a:r>
            <a:r>
              <a:rPr lang="en-US" sz="2000" dirty="0" smtClean="0"/>
              <a:t>trading.</a:t>
            </a:r>
            <a:r>
              <a:rPr lang="en-US" sz="2000" dirty="0" smtClean="0">
                <a:solidFill>
                  <a:schemeClr val="tx1">
                    <a:lumMod val="50000"/>
                  </a:schemeClr>
                </a:solidFill>
              </a:rPr>
              <a:t> (Currently at early stage.)</a:t>
            </a:r>
          </a:p>
          <a:p>
            <a:pPr marL="342900" indent="-342900">
              <a:buFont typeface="Arial" charset="0"/>
              <a:buChar char="•"/>
            </a:pPr>
            <a:r>
              <a:rPr lang="en-US" sz="2000" dirty="0"/>
              <a:t>Online advertising. </a:t>
            </a:r>
            <a:r>
              <a:rPr lang="en-US" sz="2000" dirty="0">
                <a:solidFill>
                  <a:schemeClr val="tx1">
                    <a:lumMod val="50000"/>
                  </a:schemeClr>
                </a:solidFill>
              </a:rPr>
              <a:t>(Companies with no deep learning cannot survive.)</a:t>
            </a:r>
          </a:p>
          <a:p>
            <a:pPr marL="342900" indent="-342900">
              <a:buFont typeface="Arial" charset="0"/>
              <a:buChar char="•"/>
            </a:pPr>
            <a:r>
              <a:rPr lang="en-US" sz="2000" dirty="0" smtClean="0"/>
              <a:t>Search/IR, Speech, Human-Computer Interaction (HCI)</a:t>
            </a:r>
          </a:p>
          <a:p>
            <a:pPr marL="800100" lvl="1" indent="-342900">
              <a:buFont typeface="Wingdings" charset="2"/>
              <a:buChar char="Ø"/>
            </a:pPr>
            <a:r>
              <a:rPr lang="en-US" sz="2000" dirty="0" smtClean="0"/>
              <a:t>Google assistant, </a:t>
            </a:r>
            <a:r>
              <a:rPr lang="en-US" sz="2000" dirty="0" err="1" smtClean="0"/>
              <a:t>cortana</a:t>
            </a:r>
            <a:r>
              <a:rPr lang="en-US" sz="2000" dirty="0" smtClean="0"/>
              <a:t>, </a:t>
            </a:r>
            <a:r>
              <a:rPr lang="en-US" sz="2000" dirty="0" err="1" smtClean="0"/>
              <a:t>alexa</a:t>
            </a:r>
            <a:r>
              <a:rPr lang="en-US" sz="2000" dirty="0" smtClean="0"/>
              <a:t> etc.</a:t>
            </a:r>
          </a:p>
          <a:p>
            <a:pPr marL="342900" indent="-342900">
              <a:buFont typeface="Arial" charset="0"/>
              <a:buChar char="•"/>
            </a:pPr>
            <a:r>
              <a:rPr lang="en-US" sz="2000" dirty="0" smtClean="0"/>
              <a:t>Social media</a:t>
            </a:r>
          </a:p>
          <a:p>
            <a:pPr marL="800100" lvl="1" indent="-342900">
              <a:buFont typeface="Wingdings" charset="2"/>
              <a:buChar char="Ø"/>
            </a:pPr>
            <a:r>
              <a:rPr lang="en-US" sz="2000" dirty="0"/>
              <a:t>O</a:t>
            </a:r>
            <a:r>
              <a:rPr lang="en-US" sz="2000" dirty="0" smtClean="0"/>
              <a:t>ffensive content, fake news, user understanding etc.</a:t>
            </a:r>
          </a:p>
          <a:p>
            <a:pPr marL="342900" indent="-342900">
              <a:buFont typeface="Arial" charset="0"/>
              <a:buChar char="•"/>
            </a:pPr>
            <a:r>
              <a:rPr lang="en-US" sz="2000" dirty="0" smtClean="0"/>
              <a:t>E-commerce </a:t>
            </a:r>
          </a:p>
          <a:p>
            <a:pPr marL="800100" lvl="1" indent="-342900">
              <a:buFont typeface="Wingdings" charset="2"/>
              <a:buChar char="Ø"/>
            </a:pPr>
            <a:r>
              <a:rPr lang="en-US" sz="2000" dirty="0"/>
              <a:t>S</a:t>
            </a:r>
            <a:r>
              <a:rPr lang="en-US" sz="2000" dirty="0" smtClean="0"/>
              <a:t>hopping/trading assistants, user/product understanding, analysis, planning, reservations etc.</a:t>
            </a:r>
          </a:p>
          <a:p>
            <a:pPr marL="342900" indent="-342900">
              <a:buFont typeface="Arial" charset="0"/>
              <a:buChar char="•"/>
            </a:pPr>
            <a:r>
              <a:rPr lang="en-US" sz="2000" dirty="0" smtClean="0"/>
              <a:t>Legal advice and representation, negotiation</a:t>
            </a:r>
          </a:p>
          <a:p>
            <a:pPr marL="800100" lvl="1" indent="-342900">
              <a:buFont typeface="Wingdings" charset="2"/>
              <a:buChar char="Ø"/>
            </a:pPr>
            <a:r>
              <a:rPr lang="en-US" sz="2000" dirty="0" smtClean="0"/>
              <a:t>IBM's </a:t>
            </a:r>
            <a:r>
              <a:rPr lang="en-US" sz="2000" dirty="0"/>
              <a:t>Watson can offer </a:t>
            </a:r>
            <a:r>
              <a:rPr lang="en-US" sz="2000" dirty="0" smtClean="0"/>
              <a:t>instant </a:t>
            </a:r>
            <a:r>
              <a:rPr lang="en-US" sz="2000" dirty="0"/>
              <a:t>legal </a:t>
            </a:r>
            <a:r>
              <a:rPr lang="en-US" sz="2000" dirty="0" smtClean="0"/>
              <a:t>advice.</a:t>
            </a:r>
          </a:p>
          <a:p>
            <a:pPr marL="800100" lvl="1" indent="-342900">
              <a:buFont typeface="Wingdings" charset="2"/>
              <a:buChar char="Ø"/>
            </a:pPr>
            <a:r>
              <a:rPr lang="en-US" sz="2000" dirty="0" smtClean="0"/>
              <a:t>Bots </a:t>
            </a:r>
            <a:r>
              <a:rPr lang="en-US" sz="2000" dirty="0"/>
              <a:t>are available to challenge parking tickets or to negotiate </a:t>
            </a:r>
            <a:r>
              <a:rPr lang="en-US" sz="2000" dirty="0" smtClean="0"/>
              <a:t>bills.</a:t>
            </a:r>
          </a:p>
          <a:p>
            <a:pPr marL="342900" indent="-342900">
              <a:buFont typeface="Arial" charset="0"/>
              <a:buChar char="•"/>
            </a:pPr>
            <a:r>
              <a:rPr lang="en-US" sz="2000" dirty="0" smtClean="0"/>
              <a:t>News-writing </a:t>
            </a:r>
            <a:r>
              <a:rPr lang="en-US" sz="2000" dirty="0"/>
              <a:t>bots have started to emerge. </a:t>
            </a:r>
            <a:endParaRPr lang="en-US" sz="2000" dirty="0" smtClean="0"/>
          </a:p>
          <a:p>
            <a:pPr marL="800100" lvl="1" indent="-342900">
              <a:buFont typeface="Wingdings" charset="2"/>
              <a:buChar char="Ø"/>
            </a:pPr>
            <a:r>
              <a:rPr lang="en-US" sz="2000" dirty="0" smtClean="0"/>
              <a:t>The </a:t>
            </a:r>
            <a:r>
              <a:rPr lang="en-US" sz="2000" dirty="0"/>
              <a:t>Washington Post currently uses </a:t>
            </a:r>
            <a:r>
              <a:rPr lang="en-US" sz="2000" dirty="0" err="1"/>
              <a:t>Heliograf</a:t>
            </a:r>
            <a:r>
              <a:rPr lang="en-US" sz="2000" dirty="0"/>
              <a:t> to write news </a:t>
            </a:r>
            <a:r>
              <a:rPr lang="en-US" sz="2000" dirty="0" smtClean="0"/>
              <a:t>articles.</a:t>
            </a:r>
          </a:p>
          <a:p>
            <a:pPr marL="342900" indent="-342900">
              <a:buFont typeface="Arial" charset="0"/>
              <a:buChar char="•"/>
            </a:pPr>
            <a:r>
              <a:rPr lang="en-US" sz="2000" dirty="0" smtClean="0"/>
              <a:t>Domain-specific bots will appear for hundreds of domains in the coming years.</a:t>
            </a:r>
          </a:p>
          <a:p>
            <a:pPr marL="342900" indent="-342900">
              <a:buFont typeface="Arial" charset="0"/>
              <a:buChar char="•"/>
            </a:pPr>
            <a:r>
              <a:rPr lang="en-US" sz="2000" dirty="0" smtClean="0">
                <a:solidFill>
                  <a:srgbClr val="FFC000"/>
                </a:solidFill>
              </a:rPr>
              <a:t>Generic bots will probably not be successful in the short term.</a:t>
            </a:r>
            <a:endParaRPr lang="en-US" sz="2000" dirty="0">
              <a:solidFill>
                <a:srgbClr val="FFC000"/>
              </a:solidFill>
            </a:endParaRPr>
          </a:p>
        </p:txBody>
      </p:sp>
      <p:sp>
        <p:nvSpPr>
          <p:cNvPr id="2" name="Rectangle 1"/>
          <p:cNvSpPr/>
          <p:nvPr/>
        </p:nvSpPr>
        <p:spPr>
          <a:xfrm>
            <a:off x="428173" y="4267200"/>
            <a:ext cx="11204489" cy="400110"/>
          </a:xfrm>
          <a:prstGeom prst="rect">
            <a:avLst/>
          </a:prstGeom>
        </p:spPr>
        <p:txBody>
          <a:bodyPr wrap="square" numCol="1">
            <a:spAutoFit/>
          </a:bodyPr>
          <a:lstStyle/>
          <a:p>
            <a:pPr marL="800100" lvl="1" indent="-342900">
              <a:buFont typeface="Wingdings" charset="2"/>
              <a:buChar char="Ø"/>
            </a:pPr>
            <a:endParaRPr lang="en-US" sz="2000" dirty="0"/>
          </a:p>
        </p:txBody>
      </p:sp>
      <p:pic>
        <p:nvPicPr>
          <p:cNvPr id="2052" name="Picture 4" descr="ttps://www.androidcentral.com/sites/androidcentral.com/files/styles/large/public/topic_images/2016/goog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728" y="2202861"/>
            <a:ext cx="556088" cy="5553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tp://www.jabra.com/-/media/Images/SA%20Pages/Microsoft/Cortana/cortana_with_voice_icon_bl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928" y="2265756"/>
            <a:ext cx="845251" cy="4296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tp://www.userlogos.org/files/logos/veinedstorm/alexa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8162" y="1752600"/>
            <a:ext cx="1941219" cy="145591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tp://tradearabia.com/source/2016/05/11/wats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612" y="4267200"/>
            <a:ext cx="1112911" cy="74194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tp://www.niemanlab.org/images/marburger-isoj-0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8504" y="5048873"/>
            <a:ext cx="1571672" cy="8836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A013F82-EE5E-44EE-A61D-E31C6657F26F}" type="slidenum">
              <a:rPr lang="uk-UA" smtClean="0"/>
              <a:t>46</a:t>
            </a:fld>
            <a:endParaRPr lang="uk-UA"/>
          </a:p>
        </p:txBody>
      </p:sp>
    </p:spTree>
    <p:extLst>
      <p:ext uri="{BB962C8B-B14F-4D97-AF65-F5344CB8AC3E}">
        <p14:creationId xmlns:p14="http://schemas.microsoft.com/office/powerpoint/2010/main" val="9579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5" y="1200090"/>
            <a:ext cx="8659130" cy="5324535"/>
          </a:xfrm>
          <a:prstGeom prst="rect">
            <a:avLst/>
          </a:prstGeom>
        </p:spPr>
        <p:txBody>
          <a:bodyPr wrap="square">
            <a:spAutoFit/>
          </a:bodyPr>
          <a:lstStyle/>
          <a:p>
            <a:r>
              <a:rPr lang="en-US" sz="2000" dirty="0" smtClean="0">
                <a:solidFill>
                  <a:srgbClr val="00B0F0"/>
                </a:solidFill>
              </a:rPr>
              <a:t>Manufacturing, construction, and agriculture -- more than 4 trillion/year</a:t>
            </a:r>
            <a:endParaRPr lang="en-US" sz="2000" dirty="0" smtClean="0"/>
          </a:p>
          <a:p>
            <a:pPr marL="342900" indent="-342900">
              <a:buFont typeface="Arial" charset="0"/>
              <a:buChar char="•"/>
            </a:pPr>
            <a:r>
              <a:rPr lang="en-US" sz="2000" dirty="0" smtClean="0"/>
              <a:t>Projected to about $18 trillion in the next 15 years, converging to more than $4 trillion/year. </a:t>
            </a:r>
            <a:endParaRPr lang="en-US" sz="2000" dirty="0" smtClean="0">
              <a:solidFill>
                <a:schemeClr val="tx1">
                  <a:lumMod val="50000"/>
                </a:schemeClr>
              </a:solidFill>
            </a:endParaRPr>
          </a:p>
          <a:p>
            <a:pPr marL="342900" indent="-342900">
              <a:buFont typeface="Arial" charset="0"/>
              <a:buChar char="•"/>
            </a:pPr>
            <a:r>
              <a:rPr lang="en-US" sz="2000" dirty="0"/>
              <a:t>Cheap labor will become almost irrelevant. </a:t>
            </a:r>
            <a:endParaRPr lang="en-US" sz="2000" dirty="0" smtClean="0"/>
          </a:p>
          <a:p>
            <a:pPr marL="342900" indent="-342900">
              <a:buFont typeface="Arial" charset="0"/>
              <a:buChar char="•"/>
            </a:pPr>
            <a:r>
              <a:rPr lang="en-US" sz="2000" dirty="0"/>
              <a:t>Cheap/renewable energy will become the primary </a:t>
            </a:r>
            <a:r>
              <a:rPr lang="en-US" sz="2000" dirty="0" smtClean="0"/>
              <a:t>factor.</a:t>
            </a:r>
          </a:p>
          <a:p>
            <a:pPr marL="342900" indent="-342900">
              <a:buFont typeface="Arial" charset="0"/>
              <a:buChar char="•"/>
            </a:pPr>
            <a:r>
              <a:rPr lang="en-US" sz="2000" dirty="0" smtClean="0"/>
              <a:t>Combination of advanced robotics and 3D printing:</a:t>
            </a:r>
          </a:p>
          <a:p>
            <a:pPr marL="800100" lvl="1" indent="-342900">
              <a:buFont typeface="Wingdings" charset="2"/>
              <a:buChar char="Ø"/>
            </a:pPr>
            <a:r>
              <a:rPr lang="en-US" sz="2000" dirty="0" smtClean="0"/>
              <a:t>Lappeenranta </a:t>
            </a:r>
            <a:r>
              <a:rPr lang="en-US" sz="2000" dirty="0"/>
              <a:t>University of Technology (LUT) in Finland </a:t>
            </a:r>
            <a:r>
              <a:rPr lang="en-US" sz="2000" dirty="0" smtClean="0"/>
              <a:t>developed</a:t>
            </a:r>
            <a:r>
              <a:rPr lang="en-US" sz="2000" dirty="0"/>
              <a:t> </a:t>
            </a:r>
            <a:r>
              <a:rPr lang="en-US" sz="2000" dirty="0" smtClean="0"/>
              <a:t>a self-adjusting welding system.</a:t>
            </a:r>
          </a:p>
          <a:p>
            <a:pPr marL="800100" lvl="1" indent="-342900">
              <a:buFont typeface="Wingdings" charset="2"/>
              <a:buChar char="Ø"/>
            </a:pPr>
            <a:r>
              <a:rPr lang="en-US" sz="2000" dirty="0" err="1"/>
              <a:t>Winsun</a:t>
            </a:r>
            <a:r>
              <a:rPr lang="en-US" sz="2000" dirty="0"/>
              <a:t> 3D prints a villa and a 6-story apartment building.</a:t>
            </a:r>
          </a:p>
          <a:p>
            <a:pPr marL="800100" lvl="1" indent="-342900">
              <a:buFont typeface="Wingdings" charset="2"/>
              <a:buChar char="Ø"/>
            </a:pPr>
            <a:r>
              <a:rPr lang="en-US" sz="2000" dirty="0" err="1" smtClean="0"/>
              <a:t>HuaShang</a:t>
            </a:r>
            <a:r>
              <a:rPr lang="en-US" sz="2000" dirty="0" smtClean="0"/>
              <a:t> </a:t>
            </a:r>
            <a:r>
              <a:rPr lang="en-US" sz="2000" dirty="0" err="1" smtClean="0"/>
              <a:t>Tengda</a:t>
            </a:r>
            <a:r>
              <a:rPr lang="en-US" sz="2000" dirty="0" smtClean="0"/>
              <a:t> built a 3600 </a:t>
            </a:r>
            <a:r>
              <a:rPr lang="en-US" sz="2000" dirty="0" err="1" smtClean="0"/>
              <a:t>sq</a:t>
            </a:r>
            <a:r>
              <a:rPr lang="en-US" sz="2000" dirty="0" smtClean="0"/>
              <a:t> </a:t>
            </a:r>
            <a:r>
              <a:rPr lang="en-US" sz="2000" dirty="0" err="1" smtClean="0"/>
              <a:t>ft</a:t>
            </a:r>
            <a:r>
              <a:rPr lang="en-US" sz="2000" dirty="0" smtClean="0"/>
              <a:t> house on-site in 45 days.</a:t>
            </a:r>
            <a:endParaRPr lang="en-US" sz="2000" dirty="0"/>
          </a:p>
          <a:p>
            <a:pPr marL="800100" lvl="1" indent="-342900">
              <a:buFont typeface="Wingdings" charset="2"/>
              <a:buChar char="Ø"/>
            </a:pPr>
            <a:r>
              <a:rPr lang="en-US" sz="2000" dirty="0" err="1" smtClean="0"/>
              <a:t>Apis</a:t>
            </a:r>
            <a:r>
              <a:rPr lang="en-US" sz="2000" dirty="0" smtClean="0"/>
              <a:t> </a:t>
            </a:r>
            <a:r>
              <a:rPr lang="en-US" sz="2000" dirty="0" err="1" smtClean="0"/>
              <a:t>Cor</a:t>
            </a:r>
            <a:r>
              <a:rPr lang="en-US" sz="2000" dirty="0" smtClean="0"/>
              <a:t> built a 400 </a:t>
            </a:r>
            <a:r>
              <a:rPr lang="en-US" sz="2000" dirty="0" err="1" smtClean="0"/>
              <a:t>sq</a:t>
            </a:r>
            <a:r>
              <a:rPr lang="en-US" sz="2000" dirty="0" smtClean="0"/>
              <a:t> </a:t>
            </a:r>
            <a:r>
              <a:rPr lang="en-US" sz="2000" dirty="0" err="1" smtClean="0"/>
              <a:t>ft</a:t>
            </a:r>
            <a:r>
              <a:rPr lang="en-US" sz="2000" dirty="0" smtClean="0"/>
              <a:t> house in 24 hours for $10,000. </a:t>
            </a:r>
          </a:p>
          <a:p>
            <a:pPr marL="342900" indent="-342900">
              <a:buFont typeface="Arial" charset="0"/>
              <a:buChar char="•"/>
            </a:pPr>
            <a:r>
              <a:rPr lang="en-US" sz="2000" dirty="0" smtClean="0"/>
              <a:t>Agriculture:</a:t>
            </a:r>
          </a:p>
          <a:p>
            <a:pPr marL="800100" lvl="1" indent="-342900">
              <a:buFont typeface="Wingdings" charset="2"/>
              <a:buChar char="Ø"/>
            </a:pPr>
            <a:r>
              <a:rPr lang="en-US" sz="2000" dirty="0" smtClean="0"/>
              <a:t>Autonomous tractors/drones for spraying or sowing fields. </a:t>
            </a:r>
            <a:endParaRPr lang="en-US" sz="2000" dirty="0"/>
          </a:p>
          <a:p>
            <a:pPr marL="800100" lvl="1" indent="-342900">
              <a:buFont typeface="Wingdings" charset="2"/>
              <a:buChar char="Ø"/>
            </a:pPr>
            <a:r>
              <a:rPr lang="en-US" sz="2000" dirty="0" smtClean="0"/>
              <a:t>Robots for harvesting, weeding etc.</a:t>
            </a:r>
          </a:p>
          <a:p>
            <a:pPr marL="800100" lvl="1" indent="-342900">
              <a:buFont typeface="Wingdings" charset="2"/>
              <a:buChar char="Ø"/>
            </a:pPr>
            <a:r>
              <a:rPr lang="en-US" sz="2000" dirty="0" smtClean="0"/>
              <a:t>Companies </a:t>
            </a:r>
            <a:r>
              <a:rPr lang="en-US" sz="2000" dirty="0"/>
              <a:t>like </a:t>
            </a:r>
            <a:r>
              <a:rPr lang="en-US" sz="2000" dirty="0" err="1"/>
              <a:t>Deepfield</a:t>
            </a:r>
            <a:r>
              <a:rPr lang="en-US" sz="2000" dirty="0"/>
              <a:t> Robotics provide such tools. </a:t>
            </a:r>
            <a:endParaRPr lang="en-US" sz="2000" dirty="0" smtClean="0"/>
          </a:p>
          <a:p>
            <a:pPr marL="800100" lvl="1" indent="-342900">
              <a:buFont typeface="Wingdings" charset="2"/>
              <a:buChar char="Ø"/>
            </a:pPr>
            <a:r>
              <a:rPr lang="en-US" sz="2000" dirty="0" smtClean="0"/>
              <a:t>Reduced cost </a:t>
            </a:r>
            <a:r>
              <a:rPr lang="en-US" sz="2000" dirty="0"/>
              <a:t>of food items </a:t>
            </a:r>
            <a:r>
              <a:rPr lang="en-US" sz="2000" dirty="0" smtClean="0"/>
              <a:t>can affect inflation,</a:t>
            </a:r>
            <a:br>
              <a:rPr lang="en-US" sz="2000" dirty="0" smtClean="0"/>
            </a:br>
            <a:r>
              <a:rPr lang="en-US" sz="2000" dirty="0" smtClean="0"/>
              <a:t>if climate change has no effects.</a:t>
            </a:r>
            <a:endParaRPr lang="en-US" sz="2000" dirty="0" smtClean="0">
              <a:solidFill>
                <a:schemeClr val="tx1">
                  <a:lumMod val="50000"/>
                </a:schemeClr>
              </a:solidFill>
            </a:endParaRPr>
          </a:p>
        </p:txBody>
      </p:sp>
      <p:sp>
        <p:nvSpPr>
          <p:cNvPr id="2" name="Rectangle 1"/>
          <p:cNvSpPr/>
          <p:nvPr/>
        </p:nvSpPr>
        <p:spPr>
          <a:xfrm>
            <a:off x="428173" y="4267200"/>
            <a:ext cx="11204489" cy="400110"/>
          </a:xfrm>
          <a:prstGeom prst="rect">
            <a:avLst/>
          </a:prstGeom>
        </p:spPr>
        <p:txBody>
          <a:bodyPr wrap="square" numCol="1">
            <a:spAutoFit/>
          </a:bodyPr>
          <a:lstStyle/>
          <a:p>
            <a:pPr marL="800100" lvl="1" indent="-342900">
              <a:buFont typeface="Wingdings" charset="2"/>
              <a:buChar char="Ø"/>
            </a:pPr>
            <a:endParaRPr lang="en-US" sz="2000" dirty="0"/>
          </a:p>
        </p:txBody>
      </p:sp>
      <p:pic>
        <p:nvPicPr>
          <p:cNvPr id="1030" name="Picture 6"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4664" y="2362200"/>
            <a:ext cx="2466410" cy="11464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160" y="3613212"/>
            <a:ext cx="248891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botics for agriculture. (Source: Deepfield Robo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1169" y="4860792"/>
            <a:ext cx="2479905" cy="12133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ding-b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1654" y="1200090"/>
            <a:ext cx="2519420" cy="107320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A013F82-EE5E-44EE-A61D-E31C6657F26F}" type="slidenum">
              <a:rPr lang="uk-UA" smtClean="0"/>
              <a:t>47</a:t>
            </a:fld>
            <a:endParaRPr lang="uk-UA"/>
          </a:p>
        </p:txBody>
      </p:sp>
    </p:spTree>
    <p:extLst>
      <p:ext uri="{BB962C8B-B14F-4D97-AF65-F5344CB8AC3E}">
        <p14:creationId xmlns:p14="http://schemas.microsoft.com/office/powerpoint/2010/main" val="18662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19907646"/>
              </p:ext>
            </p:extLst>
          </p:nvPr>
        </p:nvGraphicFramePr>
        <p:xfrm>
          <a:off x="428173" y="1200091"/>
          <a:ext cx="11158233" cy="4663440"/>
        </p:xfrm>
        <a:graphic>
          <a:graphicData uri="http://schemas.openxmlformats.org/drawingml/2006/table">
            <a:tbl>
              <a:tblPr firstRow="1" bandRow="1">
                <a:tableStyleId>{2D5ABB26-0587-4C30-8999-92F81FD0307C}</a:tableStyleId>
              </a:tblPr>
              <a:tblGrid>
                <a:gridCol w="3719411"/>
                <a:gridCol w="3719411"/>
                <a:gridCol w="3719411"/>
              </a:tblGrid>
              <a:tr h="370840">
                <a:tc>
                  <a:txBody>
                    <a:bodyPr/>
                    <a:lstStyle/>
                    <a:p>
                      <a:r>
                        <a:rPr lang="en-US" sz="2000" dirty="0" smtClean="0">
                          <a:solidFill>
                            <a:srgbClr val="00B0F0"/>
                          </a:solidFill>
                        </a:rPr>
                        <a:t>Hardware</a:t>
                      </a:r>
                      <a:endParaRPr lang="en-US" sz="2000" dirty="0" smtClean="0"/>
                    </a:p>
                    <a:p>
                      <a:r>
                        <a:rPr lang="en-US" sz="2000" dirty="0" smtClean="0"/>
                        <a:t>Chip design approaches:</a:t>
                      </a:r>
                    </a:p>
                    <a:p>
                      <a:pPr marL="342900" indent="-342900">
                        <a:buFont typeface="Arial" charset="0"/>
                        <a:buChar char="•"/>
                      </a:pPr>
                      <a:r>
                        <a:rPr lang="en-US" sz="2000" dirty="0" smtClean="0"/>
                        <a:t>Digital</a:t>
                      </a:r>
                    </a:p>
                    <a:p>
                      <a:pPr marL="342900" indent="-342900">
                        <a:buFont typeface="Arial" charset="0"/>
                        <a:buChar char="•"/>
                      </a:pPr>
                      <a:r>
                        <a:rPr lang="en-US" sz="2000" dirty="0" smtClean="0"/>
                        <a:t>Analog</a:t>
                      </a:r>
                    </a:p>
                    <a:p>
                      <a:pPr marL="342900" indent="-342900">
                        <a:buFont typeface="Arial" charset="0"/>
                        <a:buChar char="•"/>
                      </a:pPr>
                      <a:r>
                        <a:rPr lang="en-US" sz="2000" dirty="0" smtClean="0"/>
                        <a:t>Hybrid</a:t>
                      </a:r>
                    </a:p>
                    <a:p>
                      <a:pPr marL="342900" indent="-342900">
                        <a:buFont typeface="Arial" charset="0"/>
                        <a:buChar char="•"/>
                      </a:pPr>
                      <a:r>
                        <a:rPr lang="en-US" sz="2000" dirty="0" smtClean="0"/>
                        <a:t>Field programmable gate arrays (FPGA)</a:t>
                      </a:r>
                    </a:p>
                    <a:p>
                      <a:pPr marL="342900" indent="-342900">
                        <a:buFont typeface="Arial" charset="0"/>
                        <a:buChar char="•"/>
                      </a:pPr>
                      <a:endParaRPr lang="en-US" sz="2000" dirty="0" smtClean="0"/>
                    </a:p>
                    <a:p>
                      <a:pPr marL="342900" indent="-342900">
                        <a:buFont typeface="Arial" charset="0"/>
                        <a:buChar char="•"/>
                      </a:pPr>
                      <a:endParaRPr lang="en-US" sz="2000" dirty="0" smtClean="0"/>
                    </a:p>
                    <a:p>
                      <a:r>
                        <a:rPr lang="en-US" sz="2000" dirty="0" smtClean="0"/>
                        <a:t>Competition is just heating up</a:t>
                      </a:r>
                    </a:p>
                    <a:p>
                      <a:pPr marL="342900" indent="-342900">
                        <a:buFont typeface="Arial" charset="0"/>
                        <a:buChar char="•"/>
                      </a:pPr>
                      <a:r>
                        <a:rPr lang="en-US" sz="2000" dirty="0" smtClean="0"/>
                        <a:t>Intel acquired </a:t>
                      </a:r>
                      <a:r>
                        <a:rPr lang="en-US" sz="2000" dirty="0" err="1" smtClean="0"/>
                        <a:t>Nervana</a:t>
                      </a:r>
                      <a:r>
                        <a:rPr lang="en-US" sz="2000" dirty="0" smtClean="0"/>
                        <a:t> Systems startup for more than $400 million in 2016 ($24.4 million funding).</a:t>
                      </a:r>
                    </a:p>
                    <a:p>
                      <a:endParaRPr lang="en-US" sz="2000" dirty="0"/>
                    </a:p>
                  </a:txBody>
                  <a:tcPr/>
                </a:tc>
                <a:tc>
                  <a:txBody>
                    <a:bodyPr/>
                    <a:lstStyle/>
                    <a:p>
                      <a:pPr marL="342900" indent="-342900">
                        <a:buFont typeface="Arial" charset="0"/>
                        <a:buChar char="•"/>
                      </a:pPr>
                      <a:endParaRPr lang="en-US" sz="2000" dirty="0" smtClean="0"/>
                    </a:p>
                    <a:p>
                      <a:pPr marL="342900" indent="-342900">
                        <a:buFont typeface="Arial" charset="0"/>
                        <a:buChar char="•"/>
                      </a:pPr>
                      <a:r>
                        <a:rPr lang="en-US" sz="2000" dirty="0" smtClean="0"/>
                        <a:t>NVIDIA foresaw the paradigm shift and enjoyed dramatic increases in their valuation:</a:t>
                      </a:r>
                    </a:p>
                    <a:p>
                      <a:pPr marL="800100" lvl="1" indent="-342900">
                        <a:buFont typeface="Wingdings" charset="2"/>
                        <a:buChar char="Ø"/>
                      </a:pPr>
                      <a:r>
                        <a:rPr lang="en-US" sz="2000" dirty="0" smtClean="0"/>
                        <a:t> 200% in 12 months, 750% in 24 months from July 25, 2017.</a:t>
                      </a:r>
                    </a:p>
                    <a:p>
                      <a:endParaRPr lang="en-US" sz="2000" dirty="0"/>
                    </a:p>
                  </a:txBody>
                  <a:tcPr/>
                </a:tc>
                <a:tc>
                  <a:txBody>
                    <a:bodyPr/>
                    <a:lstStyle/>
                    <a:p>
                      <a:pPr marL="342900" indent="-342900">
                        <a:buFont typeface="Arial" charset="0"/>
                        <a:buChar char="•"/>
                      </a:pPr>
                      <a:endParaRPr lang="en-US" sz="2000" dirty="0" smtClean="0"/>
                    </a:p>
                    <a:p>
                      <a:pPr marL="342900" indent="-342900">
                        <a:buFont typeface="Arial" charset="0"/>
                        <a:buChar char="•"/>
                      </a:pPr>
                      <a:r>
                        <a:rPr lang="en-US" sz="2000" dirty="0" smtClean="0"/>
                        <a:t>In 2017, Google announced </a:t>
                      </a:r>
                    </a:p>
                    <a:p>
                      <a:pPr marL="800100" lvl="1" indent="-342900">
                        <a:buFont typeface="Wingdings" charset="2"/>
                        <a:buChar char="Ø"/>
                      </a:pPr>
                      <a:r>
                        <a:rPr lang="en-US" sz="2000" dirty="0" smtClean="0"/>
                        <a:t>a custom chip called Tensor Processing Unit (TPU) to support its Tensor flow platform.</a:t>
                      </a:r>
                    </a:p>
                    <a:p>
                      <a:pPr marL="800100" lvl="1" indent="-342900">
                        <a:buFont typeface="Wingdings" charset="2"/>
                        <a:buChar char="Ø"/>
                      </a:pPr>
                      <a:r>
                        <a:rPr lang="en-US" sz="2000" dirty="0" smtClean="0"/>
                        <a:t>a cloud version called cloud TPU. </a:t>
                      </a:r>
                    </a:p>
                    <a:p>
                      <a:endParaRPr lang="en-US" sz="2000" dirty="0"/>
                    </a:p>
                  </a:txBody>
                  <a:tcPr/>
                </a:tc>
              </a:tr>
            </a:tbl>
          </a:graphicData>
        </a:graphic>
      </p:graphicFrame>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2" name="Rectangle 1"/>
          <p:cNvSpPr/>
          <p:nvPr/>
        </p:nvSpPr>
        <p:spPr>
          <a:xfrm>
            <a:off x="428173" y="4267200"/>
            <a:ext cx="11204489" cy="400110"/>
          </a:xfrm>
          <a:prstGeom prst="rect">
            <a:avLst/>
          </a:prstGeom>
        </p:spPr>
        <p:txBody>
          <a:bodyPr wrap="square" numCol="1">
            <a:spAutoFit/>
          </a:bodyPr>
          <a:lstStyle/>
          <a:p>
            <a:pPr marL="800100" lvl="1" indent="-342900">
              <a:buFont typeface="Wingdings" charset="2"/>
              <a:buChar char="Ø"/>
            </a:pPr>
            <a:endParaRPr lang="en-US" sz="2000" dirty="0"/>
          </a:p>
        </p:txBody>
      </p:sp>
      <p:pic>
        <p:nvPicPr>
          <p:cNvPr id="2050" name="Picture 2" descr="ensor Processing Unit. (Source: 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12" y="3948736"/>
            <a:ext cx="2315944" cy="1779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tps://images.anandtech.com/doci/7521/NVIDIA_Tesla_K40_GPU_Accelerator_3Qt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445" y="3910025"/>
            <a:ext cx="2315944" cy="18568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A013F82-EE5E-44EE-A61D-E31C6657F26F}" type="slidenum">
              <a:rPr lang="uk-UA" smtClean="0"/>
              <a:t>48</a:t>
            </a:fld>
            <a:endParaRPr lang="uk-UA"/>
          </a:p>
        </p:txBody>
      </p:sp>
    </p:spTree>
    <p:extLst>
      <p:ext uri="{BB962C8B-B14F-4D97-AF65-F5344CB8AC3E}">
        <p14:creationId xmlns:p14="http://schemas.microsoft.com/office/powerpoint/2010/main" val="100792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7" cy="3477875"/>
          </a:xfrm>
          <a:prstGeom prst="rect">
            <a:avLst/>
          </a:prstGeom>
        </p:spPr>
        <p:txBody>
          <a:bodyPr wrap="square">
            <a:spAutoFit/>
          </a:bodyPr>
          <a:lstStyle/>
          <a:p>
            <a:r>
              <a:rPr lang="en-US" sz="2000" dirty="0" smtClean="0">
                <a:solidFill>
                  <a:srgbClr val="00B0F0"/>
                </a:solidFill>
              </a:rPr>
              <a:t>Security</a:t>
            </a:r>
            <a:endParaRPr lang="en-US" sz="2000" dirty="0" smtClean="0"/>
          </a:p>
          <a:p>
            <a:pPr marL="342900" indent="-342900">
              <a:buFont typeface="Arial" charset="0"/>
              <a:buChar char="•"/>
            </a:pPr>
            <a:r>
              <a:rPr lang="en-US" sz="2000" dirty="0"/>
              <a:t>System </a:t>
            </a:r>
            <a:r>
              <a:rPr lang="en-US" sz="2000" dirty="0" smtClean="0"/>
              <a:t>and cloud security</a:t>
            </a:r>
          </a:p>
          <a:p>
            <a:pPr marL="800100" lvl="1" indent="-342900">
              <a:buFont typeface="Wingdings" charset="2"/>
              <a:buChar char="Ø"/>
            </a:pPr>
            <a:r>
              <a:rPr lang="en-US" sz="2000" dirty="0" smtClean="0"/>
              <a:t>Prevention and detection</a:t>
            </a:r>
          </a:p>
          <a:p>
            <a:pPr marL="1371600" lvl="2" indent="-457200">
              <a:buFont typeface="Wingdings" charset="2"/>
              <a:buChar char="§"/>
            </a:pPr>
            <a:r>
              <a:rPr lang="en-US" sz="2000" dirty="0" smtClean="0"/>
              <a:t>Hackers download GBs or TBs from sites and no alarm goes off: Yahoo, HBO, Equifax etc.</a:t>
            </a:r>
          </a:p>
          <a:p>
            <a:pPr marL="1371600" lvl="2" indent="-457200">
              <a:buFont typeface="Wingdings" charset="2"/>
              <a:buChar char="§"/>
            </a:pPr>
            <a:r>
              <a:rPr lang="en-US" sz="2000" dirty="0" smtClean="0"/>
              <a:t>Many startups, most have been acquired</a:t>
            </a:r>
            <a:r>
              <a:rPr lang="mr-IN" sz="2000" dirty="0" smtClean="0"/>
              <a:t>…</a:t>
            </a:r>
            <a:endParaRPr lang="en-US" sz="2000" dirty="0" smtClean="0"/>
          </a:p>
          <a:p>
            <a:pPr marL="800100" lvl="1" indent="-342900">
              <a:buFont typeface="Wingdings" charset="2"/>
              <a:buChar char="Ø"/>
            </a:pPr>
            <a:r>
              <a:rPr lang="en-US" sz="2000" dirty="0"/>
              <a:t>F</a:t>
            </a:r>
            <a:r>
              <a:rPr lang="en-US" sz="2000" dirty="0" smtClean="0"/>
              <a:t>raud detection, anomaly detection.</a:t>
            </a:r>
          </a:p>
          <a:p>
            <a:pPr marL="342900" indent="-342900">
              <a:buFont typeface="Arial" charset="0"/>
              <a:buChar char="•"/>
            </a:pPr>
            <a:r>
              <a:rPr lang="en-US" sz="2000" dirty="0" smtClean="0"/>
              <a:t>Operating systems will </a:t>
            </a:r>
            <a:r>
              <a:rPr lang="en-US" sz="2000" dirty="0"/>
              <a:t>gradually be replaced by deep neural </a:t>
            </a:r>
            <a:r>
              <a:rPr lang="en-US" sz="2000" dirty="0" smtClean="0"/>
              <a:t>networks.</a:t>
            </a:r>
          </a:p>
          <a:p>
            <a:pPr marL="800100" lvl="1" indent="-342900">
              <a:buFont typeface="Wingdings" charset="2"/>
              <a:buChar char="Ø"/>
            </a:pPr>
            <a:r>
              <a:rPr lang="en-US" sz="2000" dirty="0" smtClean="0"/>
              <a:t>Within </a:t>
            </a:r>
            <a:r>
              <a:rPr lang="en-US" sz="2000" dirty="0"/>
              <a:t>few decades, </a:t>
            </a:r>
            <a:r>
              <a:rPr lang="en-US" sz="2000" dirty="0" smtClean="0"/>
              <a:t>there will hardly be any device controlled </a:t>
            </a:r>
            <a:r>
              <a:rPr lang="en-US" sz="2000" dirty="0"/>
              <a:t>by human engineered software</a:t>
            </a:r>
            <a:r>
              <a:rPr lang="en-US" sz="2000" dirty="0" smtClean="0"/>
              <a:t>.</a:t>
            </a:r>
          </a:p>
          <a:p>
            <a:pPr marL="342900" indent="-342900">
              <a:buFont typeface="Arial" charset="0"/>
              <a:buChar char="•"/>
            </a:pPr>
            <a:r>
              <a:rPr lang="en-US" sz="2000" dirty="0" smtClean="0"/>
              <a:t>Similarly for databases</a:t>
            </a:r>
          </a:p>
          <a:p>
            <a:pPr marL="342900" indent="-342900">
              <a:buFont typeface="Arial" charset="0"/>
              <a:buChar char="•"/>
            </a:pPr>
            <a:r>
              <a:rPr lang="en-US" sz="2000" dirty="0" smtClean="0"/>
              <a:t>Cloud security spending projected to have 28% annual growth, </a:t>
            </a:r>
            <a:br>
              <a:rPr lang="en-US" sz="2000" dirty="0" smtClean="0"/>
            </a:br>
            <a:r>
              <a:rPr lang="en-US" sz="2000" dirty="0" smtClean="0"/>
              <a:t>at $3.5 billion/year in 2021.</a:t>
            </a:r>
            <a:endParaRPr lang="en-US" sz="2000" dirty="0"/>
          </a:p>
        </p:txBody>
      </p:sp>
      <p:pic>
        <p:nvPicPr>
          <p:cNvPr id="1056" name="Picture 32" descr="ttp://hotelrunner.com/wp-content/uploads/2014/11/cloud11.png.pagespeed.ce.Ax98NoDp-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212" y="3810000"/>
            <a:ext cx="3503612" cy="13550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49</a:t>
            </a:fld>
            <a:endParaRPr lang="uk-UA"/>
          </a:p>
        </p:txBody>
      </p:sp>
    </p:spTree>
    <p:extLst>
      <p:ext uri="{BB962C8B-B14F-4D97-AF65-F5344CB8AC3E}">
        <p14:creationId xmlns:p14="http://schemas.microsoft.com/office/powerpoint/2010/main" val="198751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dirty="0" smtClean="0"/>
              <a:t>Chapter 1.</a:t>
            </a:r>
            <a:endParaRPr lang="en-US" dirty="0"/>
          </a:p>
        </p:txBody>
      </p:sp>
      <p:sp>
        <p:nvSpPr>
          <p:cNvPr id="3" name="Text Placeholder 2"/>
          <p:cNvSpPr>
            <a:spLocks noGrp="1"/>
          </p:cNvSpPr>
          <p:nvPr>
            <p:ph type="body" idx="1"/>
          </p:nvPr>
        </p:nvSpPr>
        <p:spPr/>
        <p:txBody>
          <a:bodyPr/>
          <a:lstStyle/>
          <a:p>
            <a:r>
              <a:rPr lang="en-US" dirty="0" smtClean="0"/>
              <a:t>The rise of Neural Networks</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5</a:t>
            </a:fld>
            <a:endParaRPr lang="uk-UA" dirty="0"/>
          </a:p>
        </p:txBody>
      </p:sp>
    </p:spTree>
    <p:extLst>
      <p:ext uri="{BB962C8B-B14F-4D97-AF65-F5344CB8AC3E}">
        <p14:creationId xmlns:p14="http://schemas.microsoft.com/office/powerpoint/2010/main" val="26199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5" y="1200090"/>
            <a:ext cx="8625750" cy="4093428"/>
          </a:xfrm>
          <a:prstGeom prst="rect">
            <a:avLst/>
          </a:prstGeom>
        </p:spPr>
        <p:txBody>
          <a:bodyPr wrap="square">
            <a:spAutoFit/>
          </a:bodyPr>
          <a:lstStyle/>
          <a:p>
            <a:r>
              <a:rPr lang="en-US" sz="2000" dirty="0" smtClean="0">
                <a:solidFill>
                  <a:srgbClr val="00B0F0"/>
                </a:solidFill>
              </a:rPr>
              <a:t>Defense and </a:t>
            </a:r>
            <a:r>
              <a:rPr lang="en-US" sz="2000" dirty="0">
                <a:solidFill>
                  <a:srgbClr val="00B0F0"/>
                </a:solidFill>
              </a:rPr>
              <a:t>Weapon Systems</a:t>
            </a:r>
            <a:endParaRPr lang="en-US" sz="2000" dirty="0"/>
          </a:p>
          <a:p>
            <a:pPr marL="342900" indent="-342900">
              <a:buFont typeface="Arial" charset="0"/>
              <a:buChar char="•"/>
            </a:pPr>
            <a:r>
              <a:rPr lang="en-US" sz="2000" dirty="0" smtClean="0"/>
              <a:t>Unmanned </a:t>
            </a:r>
            <a:r>
              <a:rPr lang="en-US" sz="2000" dirty="0"/>
              <a:t>combat aerial vehicles already appear on the decks of aircraft </a:t>
            </a:r>
            <a:r>
              <a:rPr lang="en-US" sz="2000" dirty="0" smtClean="0"/>
              <a:t>carriers.</a:t>
            </a:r>
          </a:p>
          <a:p>
            <a:pPr marL="342900" indent="-342900">
              <a:buFont typeface="Arial" charset="0"/>
              <a:buChar char="•"/>
            </a:pPr>
            <a:r>
              <a:rPr lang="en-US" sz="2000" dirty="0" smtClean="0"/>
              <a:t>State </a:t>
            </a:r>
            <a:r>
              <a:rPr lang="en-US" sz="2000" dirty="0"/>
              <a:t>of the art systems outperform experienced human </a:t>
            </a:r>
            <a:r>
              <a:rPr lang="en-US" sz="2000" dirty="0" smtClean="0"/>
              <a:t>pilots.</a:t>
            </a:r>
          </a:p>
          <a:p>
            <a:pPr marL="342900" indent="-342900">
              <a:buFont typeface="Arial" charset="0"/>
              <a:buChar char="•"/>
            </a:pPr>
            <a:r>
              <a:rPr lang="en-US" sz="2000" dirty="0" smtClean="0"/>
              <a:t>Autonomous weapon systems</a:t>
            </a:r>
          </a:p>
          <a:p>
            <a:pPr marL="342900" indent="-342900">
              <a:buFont typeface="Arial" charset="0"/>
              <a:buChar char="•"/>
            </a:pPr>
            <a:r>
              <a:rPr lang="en-US" sz="2000" dirty="0"/>
              <a:t>Intelligence gathering.</a:t>
            </a:r>
          </a:p>
          <a:p>
            <a:pPr marL="800100" lvl="1" indent="-342900">
              <a:buFont typeface="Wingdings" charset="2"/>
              <a:buChar char="Ø"/>
            </a:pPr>
            <a:r>
              <a:rPr lang="en-US" sz="2000" dirty="0" smtClean="0"/>
              <a:t>Deployment </a:t>
            </a:r>
            <a:r>
              <a:rPr lang="en-US" sz="2000" dirty="0"/>
              <a:t>of large sensor arrays are currently under </a:t>
            </a:r>
            <a:r>
              <a:rPr lang="en-US" sz="2000" dirty="0" smtClean="0"/>
              <a:t>investigation.</a:t>
            </a:r>
          </a:p>
          <a:p>
            <a:pPr marL="800100" lvl="1" indent="-342900">
              <a:buFont typeface="Wingdings" charset="2"/>
              <a:buChar char="Ø"/>
            </a:pPr>
            <a:r>
              <a:rPr lang="en-US" sz="2000" dirty="0" smtClean="0"/>
              <a:t>IBM </a:t>
            </a:r>
            <a:r>
              <a:rPr lang="en-US" sz="2000" dirty="0"/>
              <a:t>and the US Air Force Research Laboratory </a:t>
            </a:r>
            <a:r>
              <a:rPr lang="en-US" sz="2000" dirty="0" smtClean="0"/>
              <a:t>announced collaboration </a:t>
            </a:r>
            <a:r>
              <a:rPr lang="en-US" sz="2000" dirty="0"/>
              <a:t>for a neural network </a:t>
            </a:r>
            <a:r>
              <a:rPr lang="en-US" sz="2000" dirty="0" smtClean="0"/>
              <a:t>of 64 </a:t>
            </a:r>
            <a:r>
              <a:rPr lang="en-US" sz="2000" dirty="0"/>
              <a:t>million neurons and 16 billion connections</a:t>
            </a:r>
            <a:r>
              <a:rPr lang="en-US" sz="2000" dirty="0" smtClean="0"/>
              <a:t>.</a:t>
            </a:r>
          </a:p>
          <a:p>
            <a:pPr marL="342900" indent="-342900">
              <a:buFont typeface="Arial" charset="0"/>
              <a:buChar char="•"/>
            </a:pPr>
            <a:r>
              <a:rPr lang="en-US" sz="2000" dirty="0" smtClean="0"/>
              <a:t>Within 2-3 decades, </a:t>
            </a:r>
            <a:r>
              <a:rPr lang="en-US" sz="2000" dirty="0"/>
              <a:t>combat vehicles, drones, and aircraft will be </a:t>
            </a:r>
            <a:r>
              <a:rPr lang="en-US" sz="2000" dirty="0" smtClean="0"/>
              <a:t>fully autonomous.</a:t>
            </a:r>
          </a:p>
          <a:p>
            <a:pPr marL="800100" lvl="1" indent="-342900">
              <a:buFont typeface="Wingdings" charset="2"/>
              <a:buChar char="Ø"/>
            </a:pPr>
            <a:r>
              <a:rPr lang="en-US" sz="2000" dirty="0" smtClean="0"/>
              <a:t>Significantly </a:t>
            </a:r>
            <a:r>
              <a:rPr lang="en-US" sz="2000" dirty="0"/>
              <a:t>reduce the size of the military (in terms of humans) and the loss of human life. </a:t>
            </a:r>
          </a:p>
        </p:txBody>
      </p:sp>
      <p:pic>
        <p:nvPicPr>
          <p:cNvPr id="9218" name="Picture 2" descr="ttps://2.bp.blogspot.com/-ukOYIZk4-bY/VzE26yg-OrI/AAAAAAAAUhY/XT_nd1lSH3ACtZOWWCm98CCGBC9t-a0MwCLcB/s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38" y="5314665"/>
            <a:ext cx="2066374" cy="116233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ttp://www.article36.org/wp-content/uploads/2012/03/3rob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926" y="5315712"/>
            <a:ext cx="2384286" cy="1161288"/>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ttp://technologyandsociety.org/wp-content/uploads/autonomous_weapon_system-1024x8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4406" y="1347321"/>
            <a:ext cx="2544795" cy="2000547"/>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ttp://1.bp.blogspot.com/-pxEySgCGEfc/Vag3eAqLMOI/AAAAAAABfHA/Izd1Hy3xPHw/s1600/11we3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680" y="5315712"/>
            <a:ext cx="1741932" cy="1161288"/>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ttp://files.montse-serrano.webnode.es/200002836-3b5423c4f3/killerrobo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8469" y="5313377"/>
            <a:ext cx="2066543" cy="1163623"/>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ttp://img.gizmag.com/northrop-darpa-tern-2.jpg?auto=format&amp;ch=Width%2CDPR&amp;fit=crop&amp;h=394&amp;q=60&amp;rect=0%2C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7169" y="2985308"/>
            <a:ext cx="2542032" cy="143080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ttps://phys.org/newman/gfx/news/2013/2-usnavylaunc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4406" y="4353309"/>
            <a:ext cx="2544795" cy="103827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tps://phys.org/newman/csz/news/800/2015/mostpeoplew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4406" y="5320275"/>
            <a:ext cx="2544795" cy="11567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50</a:t>
            </a:fld>
            <a:endParaRPr lang="uk-UA"/>
          </a:p>
        </p:txBody>
      </p:sp>
    </p:spTree>
    <p:extLst>
      <p:ext uri="{BB962C8B-B14F-4D97-AF65-F5344CB8AC3E}">
        <p14:creationId xmlns:p14="http://schemas.microsoft.com/office/powerpoint/2010/main" val="40275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6710947" cy="1631216"/>
          </a:xfrm>
          <a:prstGeom prst="rect">
            <a:avLst/>
          </a:prstGeom>
        </p:spPr>
        <p:txBody>
          <a:bodyPr wrap="square">
            <a:spAutoFit/>
          </a:bodyPr>
          <a:lstStyle/>
          <a:p>
            <a:r>
              <a:rPr lang="en-US" sz="2000" dirty="0" smtClean="0">
                <a:solidFill>
                  <a:srgbClr val="00B0F0"/>
                </a:solidFill>
              </a:rPr>
              <a:t>Art and entertainment</a:t>
            </a:r>
          </a:p>
          <a:p>
            <a:pPr marL="342900" indent="-342900">
              <a:buFont typeface="Arial" charset="0"/>
              <a:buChar char="•"/>
            </a:pPr>
            <a:r>
              <a:rPr lang="en-US" sz="2000" dirty="0" smtClean="0"/>
              <a:t>Neural </a:t>
            </a:r>
            <a:r>
              <a:rPr lang="en-US" sz="2000" dirty="0"/>
              <a:t>networks that compose and play </a:t>
            </a:r>
            <a:r>
              <a:rPr lang="en-US" sz="2000" dirty="0" smtClean="0"/>
              <a:t>music.</a:t>
            </a:r>
          </a:p>
          <a:p>
            <a:pPr marL="342900" indent="-342900">
              <a:buFont typeface="Arial" charset="0"/>
              <a:buChar char="•"/>
            </a:pPr>
            <a:endParaRPr lang="en-US" sz="2000" dirty="0" smtClean="0"/>
          </a:p>
          <a:p>
            <a:pPr marL="342900" indent="-342900">
              <a:buFont typeface="Arial" charset="0"/>
              <a:buChar char="•"/>
            </a:pPr>
            <a:r>
              <a:rPr lang="en-US" sz="2000" dirty="0"/>
              <a:t>Networks that imitate the style of various paintings. </a:t>
            </a:r>
          </a:p>
          <a:p>
            <a:pPr marL="800100" lvl="1" indent="-342900">
              <a:buFont typeface="Wingdings" charset="2"/>
              <a:buChar char="Ø"/>
            </a:pPr>
            <a:r>
              <a:rPr lang="en-US" sz="2000" dirty="0"/>
              <a:t>Separate content from </a:t>
            </a:r>
            <a:r>
              <a:rPr lang="en-US" sz="2000" dirty="0" smtClean="0"/>
              <a:t>style</a:t>
            </a:r>
            <a:endParaRPr lang="en-US" sz="2000" dirty="0"/>
          </a:p>
        </p:txBody>
      </p:sp>
      <p:pic>
        <p:nvPicPr>
          <p:cNvPr id="1026" name="Picture 2" descr="eorgia Tech's musical robot can compose and play its own original mus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3812" y="1313906"/>
            <a:ext cx="1979612" cy="1194837"/>
          </a:xfrm>
          <a:prstGeom prst="rect">
            <a:avLst/>
          </a:prstGeom>
          <a:noFill/>
          <a:extLst>
            <a:ext uri="{909E8E84-426E-40DD-AFC4-6F175D3DCCD1}">
              <a14:hiddenFill xmlns:a14="http://schemas.microsoft.com/office/drawing/2010/main">
                <a:solidFill>
                  <a:srgbClr val="FFFFFF"/>
                </a:solidFill>
              </a14:hiddenFill>
            </a:ext>
          </a:extLst>
        </p:spPr>
      </p:pic>
      <p:pic>
        <p:nvPicPr>
          <p:cNvPr id="3" name="Deep Shim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63473" y="1200090"/>
            <a:ext cx="4493537" cy="2246769"/>
          </a:xfrm>
          <a:prstGeom prst="rect">
            <a:avLst/>
          </a:prstGeom>
        </p:spPr>
      </p:pic>
      <p:sp>
        <p:nvSpPr>
          <p:cNvPr id="7" name="Rectangle 6"/>
          <p:cNvSpPr/>
          <p:nvPr/>
        </p:nvSpPr>
        <p:spPr>
          <a:xfrm>
            <a:off x="452523" y="4921984"/>
            <a:ext cx="6480090" cy="1631216"/>
          </a:xfrm>
          <a:prstGeom prst="rect">
            <a:avLst/>
          </a:prstGeom>
        </p:spPr>
        <p:txBody>
          <a:bodyPr wrap="square">
            <a:spAutoFit/>
          </a:bodyPr>
          <a:lstStyle/>
          <a:p>
            <a:pPr marL="342900" indent="-342900">
              <a:buFont typeface="Arial" charset="0"/>
              <a:buChar char="•"/>
            </a:pPr>
            <a:r>
              <a:rPr lang="en-US" sz="2000" dirty="0" smtClean="0"/>
              <a:t>Within </a:t>
            </a:r>
            <a:r>
              <a:rPr lang="en-US" sz="2000" dirty="0"/>
              <a:t>the next few decades, </a:t>
            </a:r>
            <a:r>
              <a:rPr lang="en-US" sz="2000" dirty="0" smtClean="0"/>
              <a:t>neural </a:t>
            </a:r>
            <a:r>
              <a:rPr lang="en-US" sz="2000" dirty="0"/>
              <a:t>networks will </a:t>
            </a:r>
            <a:r>
              <a:rPr lang="en-US" sz="2000" dirty="0" smtClean="0"/>
              <a:t>master a </a:t>
            </a:r>
            <a:r>
              <a:rPr lang="en-US" sz="2000" dirty="0"/>
              <a:t>wide range of aesthetics, style, and harmony and </a:t>
            </a:r>
            <a:r>
              <a:rPr lang="en-US" sz="2000" dirty="0" smtClean="0"/>
              <a:t>they will create their </a:t>
            </a:r>
            <a:r>
              <a:rPr lang="en-US" sz="2000" dirty="0"/>
              <a:t>own. </a:t>
            </a:r>
            <a:endParaRPr lang="en-US" sz="2000" dirty="0" smtClean="0"/>
          </a:p>
          <a:p>
            <a:pPr marL="800100" lvl="1" indent="-342900">
              <a:buFont typeface="Wingdings" charset="2"/>
              <a:buChar char="Ø"/>
            </a:pPr>
            <a:r>
              <a:rPr lang="en-US" sz="2000" dirty="0" smtClean="0"/>
              <a:t>They </a:t>
            </a:r>
            <a:r>
              <a:rPr lang="en-US" sz="2000" dirty="0"/>
              <a:t>will not merely imitate. They will create new art -- </a:t>
            </a:r>
            <a:r>
              <a:rPr lang="en-US" sz="2000" dirty="0" smtClean="0"/>
              <a:t>at </a:t>
            </a:r>
            <a:r>
              <a:rPr lang="en-US" sz="2000" dirty="0"/>
              <a:t>rates that are humanly impossible.</a:t>
            </a:r>
          </a:p>
        </p:txBody>
      </p:sp>
      <p:pic>
        <p:nvPicPr>
          <p:cNvPr id="4" name="Shimon the robot jamming with a human marimba player at Moogfes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163472" y="3720712"/>
            <a:ext cx="4493537" cy="2527688"/>
          </a:xfrm>
          <a:prstGeom prst="rect">
            <a:avLst/>
          </a:prstGeom>
        </p:spPr>
      </p:pic>
      <p:pic>
        <p:nvPicPr>
          <p:cNvPr id="5" name="Picture 2" descr="The Starry Night' by Vincent van Gogh,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3612" y="2873850"/>
            <a:ext cx="2667000" cy="2009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 original image the team fed the algorithm this image of houses to be 'reimagin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979" y="2873851"/>
            <a:ext cx="2514412" cy="18563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51</a:t>
            </a:fld>
            <a:endParaRPr lang="uk-UA"/>
          </a:p>
        </p:txBody>
      </p:sp>
    </p:spTree>
    <p:extLst>
      <p:ext uri="{BB962C8B-B14F-4D97-AF65-F5344CB8AC3E}">
        <p14:creationId xmlns:p14="http://schemas.microsoft.com/office/powerpoint/2010/main" val="73308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7" cy="3477875"/>
          </a:xfrm>
          <a:prstGeom prst="rect">
            <a:avLst/>
          </a:prstGeom>
        </p:spPr>
        <p:txBody>
          <a:bodyPr wrap="square">
            <a:spAutoFit/>
          </a:bodyPr>
          <a:lstStyle/>
          <a:p>
            <a:r>
              <a:rPr lang="en-US" sz="2000" dirty="0" smtClean="0">
                <a:solidFill>
                  <a:srgbClr val="00B0F0"/>
                </a:solidFill>
              </a:rPr>
              <a:t>Education</a:t>
            </a:r>
          </a:p>
          <a:p>
            <a:pPr marL="342900" indent="-342900">
              <a:buFont typeface="Arial" charset="0"/>
              <a:buChar char="•"/>
            </a:pPr>
            <a:r>
              <a:rPr lang="en-US" sz="2000" dirty="0" smtClean="0"/>
              <a:t>Current incremental developments:</a:t>
            </a:r>
          </a:p>
          <a:p>
            <a:pPr marL="800100" lvl="1" indent="-342900">
              <a:buFont typeface="Wingdings" charset="2"/>
              <a:buChar char="Ø"/>
            </a:pPr>
            <a:r>
              <a:rPr lang="en-US" sz="2000" dirty="0" smtClean="0"/>
              <a:t>Khan Academy uses </a:t>
            </a:r>
            <a:r>
              <a:rPr lang="en-US" sz="2000" dirty="0"/>
              <a:t>a crowd-sourcing model. </a:t>
            </a:r>
          </a:p>
          <a:p>
            <a:pPr marL="800100" lvl="1" indent="-342900">
              <a:buFont typeface="Wingdings" charset="2"/>
              <a:buChar char="Ø"/>
            </a:pPr>
            <a:r>
              <a:rPr lang="en-US" sz="2000" dirty="0" smtClean="0"/>
              <a:t>Various </a:t>
            </a:r>
            <a:r>
              <a:rPr lang="en-US" sz="2000" dirty="0"/>
              <a:t>universities offer their courses for free </a:t>
            </a:r>
            <a:r>
              <a:rPr lang="en-US" sz="2000" dirty="0" smtClean="0"/>
              <a:t>online</a:t>
            </a:r>
            <a:r>
              <a:rPr lang="en-US" sz="2000" dirty="0"/>
              <a:t>. </a:t>
            </a:r>
          </a:p>
          <a:p>
            <a:pPr marL="800100" lvl="1" indent="-342900">
              <a:buFont typeface="Wingdings" charset="2"/>
              <a:buChar char="Ø"/>
            </a:pPr>
            <a:r>
              <a:rPr lang="en-US" sz="2000" dirty="0" smtClean="0"/>
              <a:t>Wikipedia </a:t>
            </a:r>
            <a:r>
              <a:rPr lang="en-US" sz="2000" dirty="0"/>
              <a:t>is a useful source of content but it is largely not pedagogical. </a:t>
            </a:r>
            <a:endParaRPr lang="en-US" sz="2000" dirty="0" smtClean="0"/>
          </a:p>
          <a:p>
            <a:pPr marL="342900" indent="-342900">
              <a:buFont typeface="Arial" charset="0"/>
              <a:buChar char="•"/>
            </a:pPr>
            <a:r>
              <a:rPr lang="en-US" sz="2000" dirty="0" smtClean="0"/>
              <a:t>Neural </a:t>
            </a:r>
            <a:r>
              <a:rPr lang="en-US" sz="2000" dirty="0"/>
              <a:t>networks </a:t>
            </a:r>
            <a:r>
              <a:rPr lang="en-US" sz="2000" dirty="0" smtClean="0"/>
              <a:t>and virtual reality will bring about dramatic changes to education</a:t>
            </a:r>
          </a:p>
          <a:p>
            <a:pPr marL="800100" lvl="1" indent="-342900">
              <a:buFont typeface="Wingdings" charset="2"/>
              <a:buChar char="Ø"/>
            </a:pPr>
            <a:r>
              <a:rPr lang="en-US" sz="2000" dirty="0" smtClean="0"/>
              <a:t>Virtual classrooms.</a:t>
            </a:r>
          </a:p>
          <a:p>
            <a:pPr marL="800100" lvl="1" indent="-342900">
              <a:buFont typeface="Wingdings" charset="2"/>
              <a:buChar char="Ø"/>
            </a:pPr>
            <a:r>
              <a:rPr lang="en-US" sz="2000" dirty="0" smtClean="0"/>
              <a:t>Teaching assistant bots/tutors.</a:t>
            </a:r>
          </a:p>
          <a:p>
            <a:pPr marL="800100" lvl="1" indent="-342900">
              <a:buFont typeface="Wingdings" charset="2"/>
              <a:buChar char="Ø"/>
            </a:pPr>
            <a:r>
              <a:rPr lang="en-US" sz="2000" dirty="0" smtClean="0"/>
              <a:t>Embedding, experience  and immersion.</a:t>
            </a:r>
          </a:p>
          <a:p>
            <a:pPr marL="1257300" lvl="2" indent="-342900">
              <a:buFont typeface="Wingdings" charset="2"/>
              <a:buChar char="§"/>
            </a:pPr>
            <a:r>
              <a:rPr lang="en-US" sz="2000" dirty="0" smtClean="0"/>
              <a:t>Increase of learning rates.</a:t>
            </a:r>
          </a:p>
          <a:p>
            <a:pPr marL="1257300" lvl="2" indent="-342900">
              <a:buFont typeface="Wingdings" charset="2"/>
              <a:buChar char="§"/>
            </a:pPr>
            <a:r>
              <a:rPr lang="en-US" sz="2000" dirty="0" smtClean="0"/>
              <a:t>Increase of creativity.</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52</a:t>
            </a:fld>
            <a:endParaRPr lang="uk-UA"/>
          </a:p>
        </p:txBody>
      </p:sp>
    </p:spTree>
    <p:extLst>
      <p:ext uri="{BB962C8B-B14F-4D97-AF65-F5344CB8AC3E}">
        <p14:creationId xmlns:p14="http://schemas.microsoft.com/office/powerpoint/2010/main" val="7744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dawn of the neural age</a:t>
            </a:r>
            <a:endParaRPr lang="en-US" dirty="0"/>
          </a:p>
        </p:txBody>
      </p:sp>
      <p:sp>
        <p:nvSpPr>
          <p:cNvPr id="9" name="Rectangle 8"/>
          <p:cNvSpPr/>
          <p:nvPr/>
        </p:nvSpPr>
        <p:spPr>
          <a:xfrm>
            <a:off x="452524" y="1200090"/>
            <a:ext cx="11204487" cy="4401205"/>
          </a:xfrm>
          <a:prstGeom prst="rect">
            <a:avLst/>
          </a:prstGeom>
        </p:spPr>
        <p:txBody>
          <a:bodyPr wrap="square">
            <a:spAutoFit/>
          </a:bodyPr>
          <a:lstStyle/>
          <a:p>
            <a:r>
              <a:rPr lang="en-US" sz="2000" dirty="0" smtClean="0">
                <a:solidFill>
                  <a:srgbClr val="00B0F0"/>
                </a:solidFill>
              </a:rPr>
              <a:t>Healthcare, medicine, and biology</a:t>
            </a:r>
          </a:p>
          <a:p>
            <a:pPr marL="342900" indent="-342900">
              <a:buFont typeface="Arial" charset="0"/>
              <a:buChar char="•"/>
            </a:pPr>
            <a:r>
              <a:rPr lang="en-US" sz="2000" dirty="0" smtClean="0"/>
              <a:t>Specific </a:t>
            </a:r>
            <a:r>
              <a:rPr lang="en-US" sz="2000" dirty="0"/>
              <a:t>areas and applications are too many to </a:t>
            </a:r>
            <a:r>
              <a:rPr lang="en-US" sz="2000" dirty="0" smtClean="0"/>
              <a:t>list or imagine</a:t>
            </a:r>
            <a:r>
              <a:rPr lang="mr-IN" sz="2000" dirty="0" smtClean="0"/>
              <a:t>…</a:t>
            </a:r>
            <a:endParaRPr lang="en-US" sz="2000" dirty="0" smtClean="0"/>
          </a:p>
          <a:p>
            <a:pPr marL="342900" indent="-342900">
              <a:buFont typeface="Arial" charset="0"/>
              <a:buChar char="•"/>
            </a:pPr>
            <a:r>
              <a:rPr lang="en-US" sz="2000" dirty="0" smtClean="0"/>
              <a:t>High-growth areas:</a:t>
            </a:r>
          </a:p>
          <a:p>
            <a:pPr marL="800100" lvl="1" indent="-342900">
              <a:buFont typeface="Wingdings" charset="2"/>
              <a:buChar char="Ø"/>
            </a:pPr>
            <a:r>
              <a:rPr lang="en-US" sz="2000" dirty="0" smtClean="0"/>
              <a:t>DNA research, DNA manipulation, and </a:t>
            </a:r>
            <a:r>
              <a:rPr lang="en-US" sz="2000" dirty="0"/>
              <a:t>detection of </a:t>
            </a:r>
            <a:r>
              <a:rPr lang="en-US" sz="2000" dirty="0" smtClean="0"/>
              <a:t>pathologies</a:t>
            </a:r>
          </a:p>
          <a:p>
            <a:pPr marL="800100" lvl="1" indent="-342900">
              <a:buFont typeface="Wingdings" charset="2"/>
              <a:buChar char="Ø"/>
            </a:pPr>
            <a:r>
              <a:rPr lang="en-US" sz="2000" dirty="0" smtClean="0"/>
              <a:t>Autonomous </a:t>
            </a:r>
            <a:r>
              <a:rPr lang="en-US" sz="2000" dirty="0"/>
              <a:t>diagnostic </a:t>
            </a:r>
            <a:r>
              <a:rPr lang="en-US" sz="2000" dirty="0" smtClean="0"/>
              <a:t>systems</a:t>
            </a:r>
          </a:p>
          <a:p>
            <a:pPr marL="800100" lvl="1" indent="-342900">
              <a:buFont typeface="Wingdings" charset="2"/>
              <a:buChar char="Ø"/>
            </a:pPr>
            <a:r>
              <a:rPr lang="en-US" sz="2000" dirty="0" smtClean="0"/>
              <a:t>Robotic surgery</a:t>
            </a:r>
          </a:p>
          <a:p>
            <a:pPr marL="342900" indent="-342900">
              <a:buFont typeface="Arial" charset="0"/>
              <a:buChar char="•"/>
            </a:pPr>
            <a:endParaRPr lang="en-US" sz="2000" dirty="0" smtClean="0"/>
          </a:p>
          <a:p>
            <a:pPr marL="342900" indent="-342900">
              <a:buFont typeface="Arial" charset="0"/>
              <a:buChar char="•"/>
            </a:pPr>
            <a:r>
              <a:rPr lang="en-US" sz="2000" dirty="0" smtClean="0"/>
              <a:t>DNA </a:t>
            </a:r>
            <a:r>
              <a:rPr lang="en-US" sz="2000" dirty="0"/>
              <a:t>research </a:t>
            </a:r>
            <a:r>
              <a:rPr lang="en-US" sz="2000" dirty="0" smtClean="0"/>
              <a:t>may </a:t>
            </a:r>
            <a:r>
              <a:rPr lang="en-US" sz="2000" dirty="0"/>
              <a:t>experience </a:t>
            </a:r>
            <a:r>
              <a:rPr lang="en-US" sz="2000" dirty="0" smtClean="0"/>
              <a:t>explosive growth</a:t>
            </a:r>
          </a:p>
          <a:p>
            <a:pPr marL="800100" lvl="1" indent="-342900">
              <a:buFont typeface="Wingdings" charset="2"/>
              <a:buChar char="Ø"/>
            </a:pPr>
            <a:r>
              <a:rPr lang="en-US" sz="2000" dirty="0" smtClean="0"/>
              <a:t>Human DNA contains 3 billion </a:t>
            </a:r>
            <a:r>
              <a:rPr lang="en-US" sz="2000" dirty="0"/>
              <a:t>base </a:t>
            </a:r>
            <a:r>
              <a:rPr lang="en-US" sz="2000" dirty="0" smtClean="0"/>
              <a:t>pairs: great</a:t>
            </a:r>
            <a:br>
              <a:rPr lang="en-US" sz="2000" dirty="0" smtClean="0"/>
            </a:br>
            <a:r>
              <a:rPr lang="en-US" sz="2000" dirty="0" smtClean="0"/>
              <a:t>opportunity for </a:t>
            </a:r>
            <a:r>
              <a:rPr lang="en-US" sz="2000" dirty="0"/>
              <a:t>neural networks. </a:t>
            </a:r>
            <a:endParaRPr lang="en-US" sz="2000" dirty="0" smtClean="0"/>
          </a:p>
          <a:p>
            <a:pPr marL="800100" lvl="1" indent="-342900">
              <a:buFont typeface="Wingdings" charset="2"/>
              <a:buChar char="Ø"/>
            </a:pPr>
            <a:r>
              <a:rPr lang="en-US" sz="2000" dirty="0" smtClean="0"/>
              <a:t>Human </a:t>
            </a:r>
            <a:r>
              <a:rPr lang="en-US" sz="2000" dirty="0"/>
              <a:t>experts cannot </a:t>
            </a:r>
            <a:r>
              <a:rPr lang="en-US" sz="2000" dirty="0" smtClean="0"/>
              <a:t>handle </a:t>
            </a:r>
            <a:r>
              <a:rPr lang="en-US" sz="2000" dirty="0"/>
              <a:t>such long </a:t>
            </a:r>
            <a:r>
              <a:rPr lang="en-US" sz="2000" dirty="0" smtClean="0"/>
              <a:t>sequences</a:t>
            </a:r>
          </a:p>
          <a:p>
            <a:pPr marL="1257300" lvl="2" indent="-342900">
              <a:buFont typeface="Wingdings" charset="2"/>
              <a:buChar char="§"/>
            </a:pPr>
            <a:r>
              <a:rPr lang="en-US" sz="2000" dirty="0" smtClean="0"/>
              <a:t>Human understanding </a:t>
            </a:r>
            <a:r>
              <a:rPr lang="en-US" sz="2000" dirty="0"/>
              <a:t>will always be at a </a:t>
            </a:r>
            <a:r>
              <a:rPr lang="en-US" sz="2000" dirty="0" smtClean="0"/>
              <a:t>high</a:t>
            </a:r>
            <a:br>
              <a:rPr lang="en-US" sz="2000" dirty="0" smtClean="0"/>
            </a:br>
            <a:r>
              <a:rPr lang="en-US" sz="2000" dirty="0" smtClean="0"/>
              <a:t>level and qualitative.</a:t>
            </a:r>
          </a:p>
          <a:p>
            <a:pPr marL="800100" lvl="1" indent="-342900">
              <a:buFont typeface="Wingdings" charset="2"/>
              <a:buChar char="Ø"/>
            </a:pPr>
            <a:r>
              <a:rPr lang="en-US" sz="2000" dirty="0"/>
              <a:t>Within 1-2 decades, neural network ‘understanding’ of </a:t>
            </a:r>
            <a:r>
              <a:rPr lang="en-US" sz="2000" dirty="0" smtClean="0"/>
              <a:t>DNA </a:t>
            </a:r>
            <a:r>
              <a:rPr lang="en-US" sz="2000" dirty="0"/>
              <a:t>will far exceed that of human experts</a:t>
            </a:r>
            <a:r>
              <a:rPr lang="en-US" sz="2000" dirty="0" smtClean="0"/>
              <a:t>.</a:t>
            </a:r>
            <a:endParaRPr lang="en-US" sz="2000" dirty="0"/>
          </a:p>
        </p:txBody>
      </p:sp>
      <p:pic>
        <p:nvPicPr>
          <p:cNvPr id="2050" name="Picture 2" descr="eep Geno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5792134"/>
            <a:ext cx="1676400" cy="4950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ge result for grail startu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2" y="5610640"/>
            <a:ext cx="1773284" cy="8580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tp://nocamels.com/wp-content/uploads/2013/10/bigstock-DNA-molecule-44075050-996x4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011" y="3467687"/>
            <a:ext cx="4190999" cy="170744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ge result for robotic surg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9611" y="1910606"/>
            <a:ext cx="2057399" cy="136624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53</a:t>
            </a:fld>
            <a:endParaRPr lang="uk-UA"/>
          </a:p>
        </p:txBody>
      </p:sp>
    </p:spTree>
    <p:extLst>
      <p:ext uri="{BB962C8B-B14F-4D97-AF65-F5344CB8AC3E}">
        <p14:creationId xmlns:p14="http://schemas.microsoft.com/office/powerpoint/2010/main" val="46632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dirty="0" smtClean="0"/>
              <a:t>Chapter 6.</a:t>
            </a:r>
            <a:endParaRPr lang="en-US" dirty="0"/>
          </a:p>
        </p:txBody>
      </p:sp>
      <p:sp>
        <p:nvSpPr>
          <p:cNvPr id="3" name="Text Placeholder 2"/>
          <p:cNvSpPr>
            <a:spLocks noGrp="1"/>
          </p:cNvSpPr>
          <p:nvPr>
            <p:ph type="body" idx="1"/>
          </p:nvPr>
        </p:nvSpPr>
        <p:spPr/>
        <p:txBody>
          <a:bodyPr/>
          <a:lstStyle/>
          <a:p>
            <a:r>
              <a:rPr lang="en-US" dirty="0" smtClean="0"/>
              <a:t>The jeweled city on the horizon</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54</a:t>
            </a:fld>
            <a:endParaRPr lang="uk-UA"/>
          </a:p>
        </p:txBody>
      </p:sp>
    </p:spTree>
    <p:extLst>
      <p:ext uri="{BB962C8B-B14F-4D97-AF65-F5344CB8AC3E}">
        <p14:creationId xmlns:p14="http://schemas.microsoft.com/office/powerpoint/2010/main" val="39326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11204487" cy="5016758"/>
          </a:xfrm>
          <a:prstGeom prst="rect">
            <a:avLst/>
          </a:prstGeom>
        </p:spPr>
        <p:txBody>
          <a:bodyPr wrap="square">
            <a:spAutoFit/>
          </a:bodyPr>
          <a:lstStyle/>
          <a:p>
            <a:r>
              <a:rPr lang="en-US" sz="2000" dirty="0" smtClean="0">
                <a:solidFill>
                  <a:srgbClr val="00B0F0"/>
                </a:solidFill>
              </a:rPr>
              <a:t>Imagining the future</a:t>
            </a:r>
          </a:p>
          <a:p>
            <a:pPr marL="342900" indent="-342900">
              <a:buFont typeface="Arial" charset="0"/>
              <a:buChar char="•"/>
            </a:pPr>
            <a:r>
              <a:rPr lang="en-US" sz="2000" dirty="0" smtClean="0"/>
              <a:t>It is hard to imagine the future</a:t>
            </a:r>
          </a:p>
          <a:p>
            <a:pPr marL="800100" lvl="1" indent="-342900">
              <a:buFont typeface="Wingdings" charset="2"/>
              <a:buChar char="Ø"/>
            </a:pPr>
            <a:r>
              <a:rPr lang="en-US" sz="2000" dirty="0" smtClean="0"/>
              <a:t>We may envision a </a:t>
            </a:r>
            <a:r>
              <a:rPr lang="en-US" sz="2000" dirty="0"/>
              <a:t>"jeweled city on the horizon, spires rising in the </a:t>
            </a:r>
            <a:r>
              <a:rPr lang="en-US" sz="2000" dirty="0" smtClean="0"/>
              <a:t>night” and it all may turn out to be "</a:t>
            </a:r>
            <a:r>
              <a:rPr lang="en-US" sz="2000" dirty="0"/>
              <a:t>diadems of electric" and "neon of signs"</a:t>
            </a:r>
          </a:p>
          <a:p>
            <a:pPr marL="342900" indent="-342900">
              <a:buFont typeface="Arial" charset="0"/>
              <a:buChar char="•"/>
            </a:pPr>
            <a:r>
              <a:rPr lang="en-US" sz="2000" dirty="0" smtClean="0"/>
              <a:t>Changes will happen gradually but faster than previous technological/industrial shifts.</a:t>
            </a:r>
          </a:p>
          <a:p>
            <a:pPr marL="342900" indent="-342900">
              <a:buFont typeface="Arial" charset="0"/>
              <a:buChar char="•"/>
            </a:pPr>
            <a:r>
              <a:rPr lang="en-US" sz="2000" dirty="0" smtClean="0"/>
              <a:t>Within 3-4 decades, there will be major job displacement in a number of sectors  (e.g. transportation and warehousing, finance, manufacturing, construction, mining, agriculture etc.)</a:t>
            </a:r>
          </a:p>
          <a:p>
            <a:pPr marL="800100" lvl="1" indent="-342900">
              <a:buFont typeface="Wingdings" charset="2"/>
              <a:buChar char="Ø"/>
            </a:pPr>
            <a:r>
              <a:rPr lang="en-US" sz="2000" dirty="0" smtClean="0"/>
              <a:t>Example: 1 in 7 jobs in the US is transportation related. 90% of such jobs will be lost within 20 years.</a:t>
            </a:r>
          </a:p>
          <a:p>
            <a:pPr marL="800100" lvl="1" indent="-342900">
              <a:buFont typeface="Wingdings" charset="2"/>
              <a:buChar char="Ø"/>
            </a:pPr>
            <a:r>
              <a:rPr lang="en-US" sz="2000" dirty="0" smtClean="0"/>
              <a:t>Broad range or specialized jobs </a:t>
            </a:r>
            <a:r>
              <a:rPr lang="en-US" sz="2000" dirty="0"/>
              <a:t>might survive as well as jobs that handle environments that are adverse for </a:t>
            </a:r>
            <a:r>
              <a:rPr lang="en-US" sz="2000" dirty="0" smtClean="0"/>
              <a:t>technology/robotics.</a:t>
            </a:r>
          </a:p>
          <a:p>
            <a:pPr marL="800100" lvl="1" indent="-342900">
              <a:buFont typeface="Wingdings" charset="2"/>
              <a:buChar char="Ø"/>
            </a:pPr>
            <a:r>
              <a:rPr lang="en-US" sz="2000" dirty="0" smtClean="0"/>
              <a:t>Humans cannot compete with technology on specific tasks. </a:t>
            </a:r>
            <a:r>
              <a:rPr lang="en-US" sz="2000" dirty="0" smtClean="0">
                <a:solidFill>
                  <a:schemeClr val="tx1">
                    <a:lumMod val="50000"/>
                  </a:schemeClr>
                </a:solidFill>
              </a:rPr>
              <a:t>(We </a:t>
            </a:r>
            <a:r>
              <a:rPr lang="en-US" sz="2000" dirty="0">
                <a:solidFill>
                  <a:schemeClr val="tx1">
                    <a:lumMod val="50000"/>
                  </a:schemeClr>
                </a:solidFill>
              </a:rPr>
              <a:t>cannot possibly satisfy all the conditions. We are too tall to pick strawberries and too short to pick fruit from trees with minimal overhead. </a:t>
            </a:r>
            <a:r>
              <a:rPr lang="en-US" sz="2000" dirty="0" smtClean="0">
                <a:solidFill>
                  <a:schemeClr val="tx1">
                    <a:lumMod val="50000"/>
                  </a:schemeClr>
                </a:solidFill>
              </a:rPr>
              <a:t>We </a:t>
            </a:r>
            <a:r>
              <a:rPr lang="en-US" sz="2000" dirty="0">
                <a:solidFill>
                  <a:schemeClr val="tx1">
                    <a:lumMod val="50000"/>
                  </a:schemeClr>
                </a:solidFill>
              </a:rPr>
              <a:t>cannot work 24 </a:t>
            </a:r>
            <a:r>
              <a:rPr lang="en-US" sz="2000" dirty="0" smtClean="0">
                <a:solidFill>
                  <a:schemeClr val="tx1">
                    <a:lumMod val="50000"/>
                  </a:schemeClr>
                </a:solidFill>
              </a:rPr>
              <a:t>hours/day, 7 days/week.)</a:t>
            </a:r>
          </a:p>
          <a:p>
            <a:pPr marL="800100" lvl="1" indent="-342900">
              <a:buFont typeface="Wingdings" charset="2"/>
              <a:buChar char="Ø"/>
            </a:pPr>
            <a:r>
              <a:rPr lang="en-US" sz="2000" dirty="0" smtClean="0"/>
              <a:t>Once technology reaches </a:t>
            </a:r>
            <a:r>
              <a:rPr lang="en-US" sz="2000" dirty="0"/>
              <a:t>the necessary levels of </a:t>
            </a:r>
            <a:r>
              <a:rPr lang="en-US" sz="2000" dirty="0" smtClean="0"/>
              <a:t>sophistication, </a:t>
            </a:r>
            <a:r>
              <a:rPr lang="en-US" sz="2000" dirty="0"/>
              <a:t>the elimination of jobs will be rapid and dramatic</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55</a:t>
            </a:fld>
            <a:endParaRPr lang="uk-UA"/>
          </a:p>
        </p:txBody>
      </p:sp>
    </p:spTree>
    <p:extLst>
      <p:ext uri="{BB962C8B-B14F-4D97-AF65-F5344CB8AC3E}">
        <p14:creationId xmlns:p14="http://schemas.microsoft.com/office/powerpoint/2010/main" val="7332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5" y="1200090"/>
            <a:ext cx="5489488" cy="3785652"/>
          </a:xfrm>
          <a:prstGeom prst="rect">
            <a:avLst/>
          </a:prstGeom>
        </p:spPr>
        <p:txBody>
          <a:bodyPr wrap="square">
            <a:spAutoFit/>
          </a:bodyPr>
          <a:lstStyle/>
          <a:p>
            <a:r>
              <a:rPr lang="en-US" sz="2000" dirty="0" smtClean="0">
                <a:solidFill>
                  <a:srgbClr val="00B0F0"/>
                </a:solidFill>
              </a:rPr>
              <a:t>Human population</a:t>
            </a:r>
          </a:p>
          <a:p>
            <a:pPr marL="342900" indent="-342900">
              <a:buFont typeface="Arial" charset="0"/>
              <a:buChar char="•"/>
            </a:pPr>
            <a:r>
              <a:rPr lang="en-US" sz="2000" dirty="0" smtClean="0"/>
              <a:t>Human </a:t>
            </a:r>
            <a:r>
              <a:rPr lang="en-US" sz="2000" dirty="0"/>
              <a:t>population is not expected to </a:t>
            </a:r>
            <a:r>
              <a:rPr lang="en-US" sz="2000" dirty="0" smtClean="0"/>
              <a:t>decrease.</a:t>
            </a:r>
          </a:p>
          <a:p>
            <a:pPr marL="342900" indent="-342900">
              <a:buFont typeface="Arial" charset="0"/>
              <a:buChar char="•"/>
            </a:pPr>
            <a:r>
              <a:rPr lang="en-US" sz="2000" dirty="0"/>
              <a:t>United Nations Population Division </a:t>
            </a:r>
            <a:r>
              <a:rPr lang="en-US" sz="2000" dirty="0" smtClean="0"/>
              <a:t>:</a:t>
            </a:r>
            <a:br>
              <a:rPr lang="en-US" sz="2000" dirty="0" smtClean="0"/>
            </a:br>
            <a:r>
              <a:rPr lang="en-US" sz="2000" dirty="0" smtClean="0"/>
              <a:t>Human population </a:t>
            </a:r>
          </a:p>
          <a:p>
            <a:pPr marL="800100" lvl="1" indent="-342900">
              <a:buFont typeface="Wingdings" charset="2"/>
              <a:buChar char="Ø"/>
            </a:pPr>
            <a:r>
              <a:rPr lang="en-US" sz="2000" dirty="0" smtClean="0"/>
              <a:t>is </a:t>
            </a:r>
            <a:r>
              <a:rPr lang="en-US" sz="2000" dirty="0"/>
              <a:t>currently estimated at 7.5 </a:t>
            </a:r>
            <a:r>
              <a:rPr lang="en-US" sz="2000" dirty="0" smtClean="0"/>
              <a:t>billion.</a:t>
            </a:r>
          </a:p>
          <a:p>
            <a:pPr marL="800100" lvl="1" indent="-342900">
              <a:buFont typeface="Wingdings" charset="2"/>
              <a:buChar char="Ø"/>
            </a:pPr>
            <a:r>
              <a:rPr lang="en-US" sz="2000" dirty="0" smtClean="0"/>
              <a:t>is </a:t>
            </a:r>
            <a:r>
              <a:rPr lang="en-US" sz="2000" dirty="0"/>
              <a:t>expected to increase continuously and reach 10 billion by the year 2055 </a:t>
            </a:r>
            <a:r>
              <a:rPr lang="en-US" sz="2000" dirty="0" smtClean="0"/>
              <a:t>.</a:t>
            </a:r>
          </a:p>
          <a:p>
            <a:pPr marL="342900" indent="-342900">
              <a:buFont typeface="Arial" charset="0"/>
              <a:buChar char="•"/>
            </a:pPr>
            <a:endParaRPr lang="en-US" sz="2000" dirty="0" smtClean="0"/>
          </a:p>
          <a:p>
            <a:r>
              <a:rPr lang="en-US" sz="2000" dirty="0" smtClean="0">
                <a:solidFill>
                  <a:srgbClr val="00B0F0"/>
                </a:solidFill>
              </a:rPr>
              <a:t>Question</a:t>
            </a:r>
            <a:r>
              <a:rPr lang="en-US" sz="2000" dirty="0">
                <a:solidFill>
                  <a:srgbClr val="00B0F0"/>
                </a:solidFill>
              </a:rPr>
              <a:t>: </a:t>
            </a:r>
            <a:r>
              <a:rPr lang="en-US" sz="2000" dirty="0" smtClean="0"/>
              <a:t/>
            </a:r>
            <a:br>
              <a:rPr lang="en-US" sz="2000" dirty="0" smtClean="0"/>
            </a:br>
            <a:r>
              <a:rPr lang="en-US" sz="2000" dirty="0" smtClean="0"/>
              <a:t>What </a:t>
            </a:r>
            <a:r>
              <a:rPr lang="en-US" sz="2000" dirty="0"/>
              <a:t>will all those people do, if more than half of the current human jobs are taken by neural networks and robots?</a:t>
            </a:r>
          </a:p>
        </p:txBody>
      </p:sp>
      <p:pic>
        <p:nvPicPr>
          <p:cNvPr id="1026" name="Picture 2" descr="uman population on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715" y="1207124"/>
            <a:ext cx="5625296" cy="47364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56</a:t>
            </a:fld>
            <a:endParaRPr lang="uk-UA"/>
          </a:p>
        </p:txBody>
      </p:sp>
    </p:spTree>
    <p:extLst>
      <p:ext uri="{BB962C8B-B14F-4D97-AF65-F5344CB8AC3E}">
        <p14:creationId xmlns:p14="http://schemas.microsoft.com/office/powerpoint/2010/main" val="95677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7798427" cy="2554545"/>
          </a:xfrm>
          <a:prstGeom prst="rect">
            <a:avLst/>
          </a:prstGeom>
        </p:spPr>
        <p:txBody>
          <a:bodyPr wrap="square">
            <a:spAutoFit/>
          </a:bodyPr>
          <a:lstStyle/>
          <a:p>
            <a:r>
              <a:rPr lang="en-US" sz="2000" dirty="0">
                <a:solidFill>
                  <a:srgbClr val="00B0F0"/>
                </a:solidFill>
              </a:rPr>
              <a:t>U</a:t>
            </a:r>
            <a:r>
              <a:rPr lang="en-US" sz="2000" dirty="0" smtClean="0">
                <a:solidFill>
                  <a:srgbClr val="00B0F0"/>
                </a:solidFill>
              </a:rPr>
              <a:t>nderstanding the emerging digital intelligence</a:t>
            </a:r>
          </a:p>
          <a:p>
            <a:pPr marL="342900" indent="-342900">
              <a:buFont typeface="Arial" charset="0"/>
              <a:buChar char="•"/>
            </a:pPr>
            <a:r>
              <a:rPr lang="en-US" sz="2000" dirty="0"/>
              <a:t>What form could it take? </a:t>
            </a:r>
            <a:endParaRPr lang="en-US" sz="2000" dirty="0" smtClean="0"/>
          </a:p>
          <a:p>
            <a:pPr marL="342900" indent="-342900">
              <a:buFont typeface="Arial" charset="0"/>
              <a:buChar char="•"/>
            </a:pPr>
            <a:r>
              <a:rPr lang="en-US" sz="2000" dirty="0" smtClean="0"/>
              <a:t>What would be the main architecture(s)?</a:t>
            </a:r>
            <a:endParaRPr lang="en-US" sz="2000" dirty="0"/>
          </a:p>
          <a:p>
            <a:r>
              <a:rPr lang="en-US" sz="2000" dirty="0" smtClean="0"/>
              <a:t>Primarily anthropomorphic predictions:</a:t>
            </a:r>
          </a:p>
          <a:p>
            <a:pPr marL="342900" indent="-342900">
              <a:buFont typeface="Arial" charset="0"/>
              <a:buChar char="•"/>
            </a:pPr>
            <a:r>
              <a:rPr lang="en-US" sz="2000" dirty="0" smtClean="0"/>
              <a:t>Robots </a:t>
            </a:r>
            <a:r>
              <a:rPr lang="en-US" sz="2000" dirty="0"/>
              <a:t>of various sizes and skills </a:t>
            </a:r>
            <a:r>
              <a:rPr lang="en-US" sz="2000" dirty="0" smtClean="0"/>
              <a:t>for different </a:t>
            </a:r>
            <a:r>
              <a:rPr lang="en-US" sz="2000" dirty="0"/>
              <a:t>types of tasks. </a:t>
            </a:r>
            <a:endParaRPr lang="en-US" sz="2000" dirty="0" smtClean="0"/>
          </a:p>
          <a:p>
            <a:pPr marL="342900" indent="-342900">
              <a:buFont typeface="Arial" charset="0"/>
              <a:buChar char="•"/>
            </a:pPr>
            <a:r>
              <a:rPr lang="en-US" sz="2000" dirty="0" smtClean="0"/>
              <a:t>Autonomous vehicles.</a:t>
            </a:r>
          </a:p>
          <a:p>
            <a:pPr marL="342900" indent="-342900">
              <a:buFont typeface="Arial" charset="0"/>
              <a:buChar char="•"/>
            </a:pPr>
            <a:r>
              <a:rPr lang="en-US" sz="2000" dirty="0" smtClean="0"/>
              <a:t>Autonomous systems and devices.</a:t>
            </a:r>
          </a:p>
          <a:p>
            <a:r>
              <a:rPr lang="en-US" sz="2000" dirty="0" smtClean="0"/>
              <a:t>Most of those </a:t>
            </a:r>
            <a:r>
              <a:rPr lang="en-US" sz="2000" dirty="0"/>
              <a:t>predictions will turn out to be true or partly true. </a:t>
            </a:r>
          </a:p>
        </p:txBody>
      </p:sp>
      <p:pic>
        <p:nvPicPr>
          <p:cNvPr id="2050" name="Picture 2" descr="ungal mycel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372" y="3923317"/>
            <a:ext cx="3085637" cy="23142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2523" y="3923317"/>
            <a:ext cx="8118849" cy="2554545"/>
          </a:xfrm>
          <a:prstGeom prst="rect">
            <a:avLst/>
          </a:prstGeom>
        </p:spPr>
        <p:txBody>
          <a:bodyPr wrap="square">
            <a:spAutoFit/>
          </a:bodyPr>
          <a:lstStyle/>
          <a:p>
            <a:r>
              <a:rPr lang="en-US" sz="2000" dirty="0" smtClean="0"/>
              <a:t>The primary </a:t>
            </a:r>
            <a:r>
              <a:rPr lang="en-US" sz="2000" dirty="0"/>
              <a:t>intelligence will not be in robots, vehicles, </a:t>
            </a:r>
            <a:r>
              <a:rPr lang="en-US" sz="2000" dirty="0" smtClean="0"/>
              <a:t>or devices.</a:t>
            </a:r>
          </a:p>
          <a:p>
            <a:pPr marL="342900" indent="-342900">
              <a:buFont typeface="Arial" charset="0"/>
              <a:buChar char="•"/>
            </a:pPr>
            <a:r>
              <a:rPr lang="en-US" sz="2000" dirty="0" smtClean="0"/>
              <a:t>It </a:t>
            </a:r>
            <a:r>
              <a:rPr lang="en-US" sz="2000" dirty="0"/>
              <a:t>will not be anthropomorphic either. </a:t>
            </a:r>
            <a:endParaRPr lang="en-US" sz="2000" dirty="0" smtClean="0"/>
          </a:p>
          <a:p>
            <a:r>
              <a:rPr lang="en-US" sz="2000" dirty="0" smtClean="0"/>
              <a:t>The </a:t>
            </a:r>
            <a:r>
              <a:rPr lang="en-US" sz="2000" i="1" dirty="0" smtClean="0">
                <a:solidFill>
                  <a:srgbClr val="00B0F0"/>
                </a:solidFill>
              </a:rPr>
              <a:t>mycelium</a:t>
            </a:r>
            <a:r>
              <a:rPr lang="en-US" sz="2000" dirty="0" smtClean="0">
                <a:solidFill>
                  <a:srgbClr val="00B0F0"/>
                </a:solidFill>
              </a:rPr>
              <a:t> </a:t>
            </a:r>
            <a:r>
              <a:rPr lang="en-US" sz="2000" dirty="0"/>
              <a:t>is </a:t>
            </a:r>
            <a:r>
              <a:rPr lang="en-US" sz="2000" dirty="0" smtClean="0"/>
              <a:t>"</a:t>
            </a:r>
            <a:r>
              <a:rPr lang="en-US" sz="2000" dirty="0"/>
              <a:t>the vegetative part of a fungus or fungus-like bacterial colony, consisting of a mass of branching, thread-like hyphae." </a:t>
            </a:r>
            <a:endParaRPr lang="en-US" sz="2000" dirty="0" smtClean="0"/>
          </a:p>
          <a:p>
            <a:pPr marL="342900" indent="-342900">
              <a:buFont typeface="Arial" charset="0"/>
              <a:buChar char="•"/>
            </a:pPr>
            <a:r>
              <a:rPr lang="en-US" sz="2000" dirty="0" smtClean="0"/>
              <a:t>It </a:t>
            </a:r>
            <a:r>
              <a:rPr lang="en-US" sz="2000" dirty="0"/>
              <a:t>can be a massive life </a:t>
            </a:r>
            <a:r>
              <a:rPr lang="en-US" sz="2000" dirty="0" smtClean="0"/>
              <a:t>form.</a:t>
            </a:r>
          </a:p>
          <a:p>
            <a:pPr marL="342900" indent="-342900">
              <a:buFont typeface="Arial" charset="0"/>
              <a:buChar char="•"/>
            </a:pPr>
            <a:r>
              <a:rPr lang="en-US" sz="2000" dirty="0" smtClean="0"/>
              <a:t>The </a:t>
            </a:r>
            <a:r>
              <a:rPr lang="en-US" sz="2000" dirty="0"/>
              <a:t>largest on record spans 2400 acres and it is 2200 years </a:t>
            </a:r>
            <a:r>
              <a:rPr lang="en-US" sz="2000" dirty="0" smtClean="0"/>
              <a:t>old.</a:t>
            </a:r>
          </a:p>
          <a:p>
            <a:pPr marL="342900" indent="-342900">
              <a:buFont typeface="Arial" charset="0"/>
              <a:buChar char="•"/>
            </a:pPr>
            <a:r>
              <a:rPr lang="en-US" sz="2000" dirty="0" smtClean="0"/>
              <a:t>Mushrooms </a:t>
            </a:r>
            <a:r>
              <a:rPr lang="en-US" sz="2000" dirty="0"/>
              <a:t>are merely the fruiting bodies of a mycelium and a minor part of the whole organism</a:t>
            </a:r>
            <a:r>
              <a:rPr lang="en-US" sz="2000" dirty="0" smtClean="0"/>
              <a:t>.</a:t>
            </a:r>
            <a:endParaRPr lang="en-US" sz="2000" dirty="0"/>
          </a:p>
        </p:txBody>
      </p:sp>
      <p:pic>
        <p:nvPicPr>
          <p:cNvPr id="2058" name="Picture 10" descr="ttp://www.stickpng.com/assets/images/580b57fbd9996e24bc43be0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690" y="1097207"/>
            <a:ext cx="1647122" cy="118879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tps://upload.wikimedia.org/wikipedia/commons/thumb/3/30/Interspect_UAV_B_3.1.png/220px-Interspect_UAV_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012" y="658343"/>
            <a:ext cx="20955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tp://ludovicgrosjean.com/wp-content/uploads/ROV_operation_transparent_improv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8338" y="2102522"/>
            <a:ext cx="2598672" cy="16521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tp://4.bp.blogspot.com/-xtif5gzuFZg/UsiqwoBuliI/AAAAAAABz5c/cY47cn1B0Wg/s1600/ROBOT+%252823%252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9812" y="2179393"/>
            <a:ext cx="1951861"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57</a:t>
            </a:fld>
            <a:endParaRPr lang="uk-UA"/>
          </a:p>
        </p:txBody>
      </p:sp>
    </p:spTree>
    <p:extLst>
      <p:ext uri="{BB962C8B-B14F-4D97-AF65-F5344CB8AC3E}">
        <p14:creationId xmlns:p14="http://schemas.microsoft.com/office/powerpoint/2010/main" val="710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5" y="1200090"/>
            <a:ext cx="8308887" cy="1938992"/>
          </a:xfrm>
          <a:prstGeom prst="rect">
            <a:avLst/>
          </a:prstGeom>
        </p:spPr>
        <p:txBody>
          <a:bodyPr wrap="square">
            <a:spAutoFit/>
          </a:bodyPr>
          <a:lstStyle/>
          <a:p>
            <a:r>
              <a:rPr lang="en-US" sz="2000" dirty="0" smtClean="0">
                <a:solidFill>
                  <a:srgbClr val="00B0F0"/>
                </a:solidFill>
              </a:rPr>
              <a:t>A world run by neural networks</a:t>
            </a:r>
          </a:p>
          <a:p>
            <a:pPr marL="342900" indent="-342900">
              <a:buFont typeface="Arial" charset="0"/>
              <a:buChar char="•"/>
            </a:pPr>
            <a:r>
              <a:rPr lang="en-US" sz="2000" dirty="0" smtClean="0"/>
              <a:t>The </a:t>
            </a:r>
            <a:r>
              <a:rPr lang="en-US" sz="2000" i="1" dirty="0" err="1">
                <a:solidFill>
                  <a:srgbClr val="00B0F0"/>
                </a:solidFill>
              </a:rPr>
              <a:t>neurolium</a:t>
            </a:r>
            <a:r>
              <a:rPr lang="en-US" sz="2000" dirty="0">
                <a:solidFill>
                  <a:srgbClr val="00B0F0"/>
                </a:solidFill>
              </a:rPr>
              <a:t> </a:t>
            </a:r>
            <a:r>
              <a:rPr lang="en-US" sz="2000" dirty="0"/>
              <a:t>will be a vast neural network and a form of intelligence that will exist on computer networks, span indefinite numbers of computers, and live eternally -- or at least as long as the network exists. </a:t>
            </a:r>
            <a:endParaRPr lang="en-US" sz="2000" dirty="0" smtClean="0"/>
          </a:p>
          <a:p>
            <a:pPr marL="342900" indent="-342900">
              <a:buFont typeface="Arial" charset="0"/>
              <a:buChar char="•"/>
            </a:pPr>
            <a:r>
              <a:rPr lang="en-US" sz="2000" dirty="0" smtClean="0"/>
              <a:t>Robots</a:t>
            </a:r>
            <a:r>
              <a:rPr lang="en-US" sz="2000" dirty="0"/>
              <a:t>, vehicles, </a:t>
            </a:r>
            <a:r>
              <a:rPr lang="en-US" sz="2000" dirty="0" smtClean="0"/>
              <a:t>systems, and devices </a:t>
            </a:r>
            <a:r>
              <a:rPr lang="en-US" sz="2000" dirty="0"/>
              <a:t>will merely be the 'fruiting bodies' of the </a:t>
            </a:r>
            <a:r>
              <a:rPr lang="en-US" sz="2000" dirty="0" err="1"/>
              <a:t>neurolium</a:t>
            </a:r>
            <a:r>
              <a:rPr lang="en-US" sz="2000" dirty="0"/>
              <a:t>.</a:t>
            </a:r>
          </a:p>
        </p:txBody>
      </p:sp>
      <p:pic>
        <p:nvPicPr>
          <p:cNvPr id="3080" name="Picture 8" descr="ttp://www.enrichconsultingltd.com/admin/upload/3_Network%20intellig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12" y="1371599"/>
            <a:ext cx="2743201" cy="18288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25537" y="3067110"/>
            <a:ext cx="11204487" cy="3170099"/>
          </a:xfrm>
          <a:prstGeom prst="rect">
            <a:avLst/>
          </a:prstGeom>
        </p:spPr>
        <p:txBody>
          <a:bodyPr wrap="square">
            <a:spAutoFit/>
          </a:bodyPr>
          <a:lstStyle/>
          <a:p>
            <a:pPr marL="342900" indent="-342900">
              <a:buFont typeface="Arial" charset="0"/>
              <a:buChar char="•"/>
            </a:pPr>
            <a:r>
              <a:rPr lang="en-US" sz="2000" dirty="0"/>
              <a:t>Governments and large corporations will develop their own </a:t>
            </a:r>
            <a:r>
              <a:rPr lang="en-US" sz="2000" dirty="0" err="1"/>
              <a:t>neurolia</a:t>
            </a:r>
            <a:r>
              <a:rPr lang="en-US" sz="2000" dirty="0"/>
              <a:t> </a:t>
            </a:r>
            <a:r>
              <a:rPr lang="en-US" sz="2000" dirty="0" smtClean="0"/>
              <a:t>to:</a:t>
            </a:r>
          </a:p>
          <a:p>
            <a:pPr marL="800100" lvl="1" indent="-342900">
              <a:buFont typeface="Wingdings" charset="2"/>
              <a:buChar char="Ø"/>
            </a:pPr>
            <a:r>
              <a:rPr lang="en-US" sz="2000" dirty="0" smtClean="0"/>
              <a:t>monitor processes and control resources</a:t>
            </a:r>
            <a:endParaRPr lang="en-US" sz="2000" dirty="0"/>
          </a:p>
          <a:p>
            <a:pPr marL="800100" lvl="1" indent="-342900">
              <a:buFont typeface="Wingdings" charset="2"/>
              <a:buChar char="Ø"/>
            </a:pPr>
            <a:r>
              <a:rPr lang="en-US" sz="2000" dirty="0" smtClean="0"/>
              <a:t>manage </a:t>
            </a:r>
            <a:r>
              <a:rPr lang="en-US" sz="2000" dirty="0"/>
              <a:t>their </a:t>
            </a:r>
            <a:r>
              <a:rPr lang="en-US" sz="2000" dirty="0" smtClean="0"/>
              <a:t>populations/employees</a:t>
            </a:r>
            <a:endParaRPr lang="en-US" sz="2000" dirty="0"/>
          </a:p>
          <a:p>
            <a:pPr marL="800100" lvl="1" indent="-342900">
              <a:buFont typeface="Wingdings" charset="2"/>
              <a:buChar char="Ø"/>
            </a:pPr>
            <a:r>
              <a:rPr lang="en-US" sz="2000" dirty="0" smtClean="0"/>
              <a:t>manufacture </a:t>
            </a:r>
            <a:r>
              <a:rPr lang="en-US" sz="2000" dirty="0"/>
              <a:t>and improve their </a:t>
            </a:r>
            <a:r>
              <a:rPr lang="en-US" sz="2000" dirty="0" smtClean="0"/>
              <a:t>products etc. </a:t>
            </a:r>
          </a:p>
          <a:p>
            <a:pPr marL="342900" indent="-342900">
              <a:buFont typeface="Arial" charset="0"/>
              <a:buChar char="•"/>
            </a:pPr>
            <a:r>
              <a:rPr lang="en-US" sz="2000" dirty="0" smtClean="0"/>
              <a:t>Improving </a:t>
            </a:r>
            <a:r>
              <a:rPr lang="en-US" sz="2000" dirty="0"/>
              <a:t>the </a:t>
            </a:r>
            <a:r>
              <a:rPr lang="en-US" sz="2000" dirty="0" err="1"/>
              <a:t>neurolia</a:t>
            </a:r>
            <a:r>
              <a:rPr lang="en-US" sz="2000" dirty="0"/>
              <a:t> </a:t>
            </a:r>
            <a:r>
              <a:rPr lang="en-US" sz="2000" dirty="0" smtClean="0"/>
              <a:t>is the most </a:t>
            </a:r>
            <a:r>
              <a:rPr lang="en-US" sz="2000" dirty="0"/>
              <a:t>important and strategic </a:t>
            </a:r>
            <a:r>
              <a:rPr lang="en-US" sz="2000" dirty="0" smtClean="0"/>
              <a:t>initiative.</a:t>
            </a:r>
          </a:p>
          <a:p>
            <a:pPr marL="800100" lvl="1" indent="-342900">
              <a:buFont typeface="Wingdings" charset="2"/>
              <a:buChar char="Ø"/>
            </a:pPr>
            <a:r>
              <a:rPr lang="en-US" sz="2000" dirty="0" smtClean="0"/>
              <a:t>For example, an </a:t>
            </a:r>
            <a:r>
              <a:rPr lang="en-US" sz="2000" dirty="0"/>
              <a:t>improved </a:t>
            </a:r>
            <a:r>
              <a:rPr lang="en-US" sz="2000" dirty="0" err="1"/>
              <a:t>neurolium</a:t>
            </a:r>
            <a:r>
              <a:rPr lang="en-US" sz="2000" dirty="0"/>
              <a:t> could </a:t>
            </a:r>
            <a:r>
              <a:rPr lang="en-US" sz="2000" dirty="0" smtClean="0"/>
              <a:t>enable </a:t>
            </a:r>
            <a:r>
              <a:rPr lang="en-US" sz="2000" dirty="0"/>
              <a:t>a financial institution to outperform </a:t>
            </a:r>
            <a:r>
              <a:rPr lang="en-US" sz="2000" dirty="0" smtClean="0"/>
              <a:t>others.</a:t>
            </a:r>
          </a:p>
          <a:p>
            <a:pPr marL="342900" indent="-342900">
              <a:buFont typeface="Arial" charset="0"/>
              <a:buChar char="•"/>
            </a:pPr>
            <a:r>
              <a:rPr lang="en-US" sz="2000" dirty="0" smtClean="0"/>
              <a:t>By the </a:t>
            </a:r>
            <a:r>
              <a:rPr lang="en-US" sz="2000" dirty="0"/>
              <a:t>end of the century, competition will solely be a battle of </a:t>
            </a:r>
            <a:r>
              <a:rPr lang="en-US" sz="2000" dirty="0" err="1"/>
              <a:t>neurolia</a:t>
            </a:r>
            <a:r>
              <a:rPr lang="en-US" sz="2000" dirty="0"/>
              <a:t>.</a:t>
            </a:r>
          </a:p>
          <a:p>
            <a:pPr marL="342900" indent="-342900">
              <a:buFont typeface="Arial" charset="0"/>
              <a:buChar char="•"/>
            </a:pPr>
            <a:r>
              <a:rPr lang="en-US" sz="2000" dirty="0" smtClean="0"/>
              <a:t>Human interactions are slow; we cannot read each other’s minds, </a:t>
            </a:r>
            <a:r>
              <a:rPr lang="en-US" sz="2000" dirty="0"/>
              <a:t>aggregate our knowledge </a:t>
            </a:r>
            <a:r>
              <a:rPr lang="en-US" sz="2000" dirty="0" smtClean="0"/>
              <a:t>etc.</a:t>
            </a:r>
          </a:p>
          <a:p>
            <a:pPr marL="342900" indent="-342900">
              <a:buFont typeface="Arial" charset="0"/>
              <a:buChar char="•"/>
            </a:pPr>
            <a:r>
              <a:rPr lang="en-US" sz="2000" dirty="0" err="1" smtClean="0"/>
              <a:t>Neurolia</a:t>
            </a:r>
            <a:r>
              <a:rPr lang="en-US" sz="2000" dirty="0" smtClean="0"/>
              <a:t> could </a:t>
            </a:r>
            <a:r>
              <a:rPr lang="en-US" sz="2000" dirty="0"/>
              <a:t>share everything: data, experiences, knowledge, </a:t>
            </a:r>
            <a:r>
              <a:rPr lang="en-US" sz="2000" dirty="0" smtClean="0"/>
              <a:t>resources, systems, robots etc.</a:t>
            </a:r>
          </a:p>
          <a:p>
            <a:pPr marL="342900" indent="-342900">
              <a:buFont typeface="Arial" charset="0"/>
              <a:buChar char="•"/>
            </a:pPr>
            <a:r>
              <a:rPr lang="en-US" sz="2000" dirty="0" smtClean="0"/>
              <a:t>New fusion methods will be discovered (probably by the </a:t>
            </a:r>
            <a:r>
              <a:rPr lang="en-US" sz="2000" dirty="0" err="1" smtClean="0"/>
              <a:t>neurolia</a:t>
            </a:r>
            <a:r>
              <a:rPr lang="en-US" sz="2000" dirty="0" smtClean="0"/>
              <a:t> themselves). </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58</a:t>
            </a:fld>
            <a:endParaRPr lang="uk-UA"/>
          </a:p>
        </p:txBody>
      </p:sp>
    </p:spTree>
    <p:extLst>
      <p:ext uri="{BB962C8B-B14F-4D97-AF65-F5344CB8AC3E}">
        <p14:creationId xmlns:p14="http://schemas.microsoft.com/office/powerpoint/2010/main" val="12341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11204487" cy="4708981"/>
          </a:xfrm>
          <a:prstGeom prst="rect">
            <a:avLst/>
          </a:prstGeom>
        </p:spPr>
        <p:txBody>
          <a:bodyPr wrap="square">
            <a:spAutoFit/>
          </a:bodyPr>
          <a:lstStyle/>
          <a:p>
            <a:r>
              <a:rPr lang="en-US" sz="2000" dirty="0" smtClean="0">
                <a:solidFill>
                  <a:srgbClr val="00B0F0"/>
                </a:solidFill>
              </a:rPr>
              <a:t>The world is slowing waking up</a:t>
            </a:r>
            <a:r>
              <a:rPr lang="mr-IN" sz="2000" dirty="0" smtClean="0">
                <a:solidFill>
                  <a:srgbClr val="00B0F0"/>
                </a:solidFill>
              </a:rPr>
              <a:t>…</a:t>
            </a:r>
            <a:endParaRPr lang="en-US" sz="2000" dirty="0" smtClean="0">
              <a:solidFill>
                <a:srgbClr val="00B0F0"/>
              </a:solidFill>
            </a:endParaRPr>
          </a:p>
          <a:p>
            <a:pPr marL="342900" indent="-342900">
              <a:buFont typeface="Arial" charset="0"/>
              <a:buChar char="•"/>
            </a:pPr>
            <a:r>
              <a:rPr lang="en-US" sz="2000" dirty="0"/>
              <a:t>Political leaders, such as the Canadian prime minister, have </a:t>
            </a:r>
            <a:r>
              <a:rPr lang="en-US" sz="2000" dirty="0" smtClean="0"/>
              <a:t>stated </a:t>
            </a:r>
            <a:r>
              <a:rPr lang="en-US" sz="2000" dirty="0"/>
              <a:t>that </a:t>
            </a:r>
            <a:r>
              <a:rPr lang="en-US" sz="2000" dirty="0" smtClean="0"/>
              <a:t>intend to </a:t>
            </a:r>
            <a:r>
              <a:rPr lang="en-US" sz="2000" dirty="0"/>
              <a:t>make their countries "world leaders" in this new </a:t>
            </a:r>
            <a:r>
              <a:rPr lang="en-US" sz="2000" dirty="0" smtClean="0"/>
              <a:t>arena.</a:t>
            </a:r>
          </a:p>
          <a:p>
            <a:pPr marL="342900" indent="-342900">
              <a:buFont typeface="Arial" charset="0"/>
              <a:buChar char="•"/>
            </a:pPr>
            <a:r>
              <a:rPr lang="en-US" sz="2000" dirty="0" smtClean="0"/>
              <a:t>China </a:t>
            </a:r>
            <a:r>
              <a:rPr lang="en-US" sz="2000" dirty="0"/>
              <a:t>has released a development plan with similar </a:t>
            </a:r>
            <a:r>
              <a:rPr lang="en-US" sz="2000" dirty="0" smtClean="0"/>
              <a:t>ambitions.</a:t>
            </a:r>
          </a:p>
          <a:p>
            <a:pPr marL="342900" indent="-342900">
              <a:buFont typeface="Arial" charset="0"/>
              <a:buChar char="•"/>
            </a:pPr>
            <a:r>
              <a:rPr lang="en-US" sz="2000" dirty="0"/>
              <a:t>T</a:t>
            </a:r>
            <a:r>
              <a:rPr lang="en-US" sz="2000" dirty="0" smtClean="0"/>
              <a:t>he </a:t>
            </a:r>
            <a:r>
              <a:rPr lang="en-US" sz="2000" dirty="0"/>
              <a:t>Russian </a:t>
            </a:r>
            <a:r>
              <a:rPr lang="en-US" sz="2000" dirty="0" smtClean="0"/>
              <a:t>president </a:t>
            </a:r>
            <a:r>
              <a:rPr lang="en-US" sz="2000" dirty="0"/>
              <a:t>stated that "whoever becomes the leader in this sphere will become the ruler of the world" and that the new technology represents "the future, not only for Russia but for all humankind</a:t>
            </a:r>
            <a:r>
              <a:rPr lang="en-US" sz="2000" dirty="0" smtClean="0"/>
              <a:t>".</a:t>
            </a:r>
          </a:p>
          <a:p>
            <a:endParaRPr lang="en-US" sz="2000" dirty="0"/>
          </a:p>
          <a:p>
            <a:r>
              <a:rPr lang="en-US" sz="2000" dirty="0" smtClean="0"/>
              <a:t>In the meantime, the US president is occupied with</a:t>
            </a:r>
          </a:p>
          <a:p>
            <a:pPr marL="342900" indent="-342900">
              <a:buFont typeface="Arial" charset="0"/>
              <a:buChar char="•"/>
            </a:pPr>
            <a:r>
              <a:rPr lang="en-US" sz="2000" dirty="0" smtClean="0"/>
              <a:t>Confrontations with politicians, the press, and North Korea</a:t>
            </a:r>
          </a:p>
          <a:p>
            <a:pPr marL="342900" indent="-342900">
              <a:buFont typeface="Arial" charset="0"/>
              <a:buChar char="•"/>
            </a:pPr>
            <a:r>
              <a:rPr lang="en-US" sz="2000" dirty="0" smtClean="0"/>
              <a:t>Challenging climate change</a:t>
            </a:r>
          </a:p>
          <a:p>
            <a:pPr marL="342900" indent="-342900">
              <a:buFont typeface="Arial" charset="0"/>
              <a:buChar char="•"/>
            </a:pPr>
            <a:r>
              <a:rPr lang="en-US" sz="2000" dirty="0" smtClean="0"/>
              <a:t>Building a wall between US and Mexico</a:t>
            </a:r>
          </a:p>
          <a:p>
            <a:pPr marL="342900" indent="-342900">
              <a:buFont typeface="Arial" charset="0"/>
              <a:buChar char="•"/>
            </a:pPr>
            <a:r>
              <a:rPr lang="en-US" sz="2000" dirty="0" smtClean="0"/>
              <a:t>Immigration issues</a:t>
            </a:r>
          </a:p>
          <a:p>
            <a:pPr marL="342900" indent="-342900">
              <a:buFont typeface="Arial" charset="0"/>
              <a:buChar char="•"/>
            </a:pPr>
            <a:r>
              <a:rPr lang="en-US" sz="2000" dirty="0" smtClean="0"/>
              <a:t>Taxation issues</a:t>
            </a:r>
          </a:p>
          <a:p>
            <a:pPr marL="342900" indent="-342900">
              <a:buFont typeface="Arial" charset="0"/>
              <a:buChar char="•"/>
            </a:pPr>
            <a:r>
              <a:rPr lang="en-US" sz="2000" dirty="0" smtClean="0"/>
              <a:t>Etc.</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59</a:t>
            </a:fld>
            <a:endParaRPr lang="uk-UA"/>
          </a:p>
        </p:txBody>
      </p:sp>
    </p:spTree>
    <p:extLst>
      <p:ext uri="{BB962C8B-B14F-4D97-AF65-F5344CB8AC3E}">
        <p14:creationId xmlns:p14="http://schemas.microsoft.com/office/powerpoint/2010/main" val="734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p:cNvGraphicFramePr>
            <a:graphicFrameLocks noGrp="1"/>
          </p:cNvGraphicFramePr>
          <p:nvPr>
            <p:extLst>
              <p:ext uri="{D42A27DB-BD31-4B8C-83A1-F6EECF244321}">
                <p14:modId xmlns:p14="http://schemas.microsoft.com/office/powerpoint/2010/main" val="1175894996"/>
              </p:ext>
            </p:extLst>
          </p:nvPr>
        </p:nvGraphicFramePr>
        <p:xfrm>
          <a:off x="452523" y="4307502"/>
          <a:ext cx="4937760" cy="1097280"/>
        </p:xfrm>
        <a:graphic>
          <a:graphicData uri="http://schemas.openxmlformats.org/drawingml/2006/table">
            <a:tbl>
              <a:tblPr>
                <a:tableStyleId>{2D5ABB26-0587-4C30-8999-92F81FD0307C}</a:tableStyleId>
              </a:tblPr>
              <a:tblGrid>
                <a:gridCol w="274320"/>
                <a:gridCol w="502920"/>
                <a:gridCol w="640080"/>
                <a:gridCol w="457200"/>
                <a:gridCol w="1188720"/>
                <a:gridCol w="640080"/>
                <a:gridCol w="457200"/>
                <a:gridCol w="502920"/>
                <a:gridCol w="274320"/>
              </a:tblGrid>
              <a:tr h="1097280">
                <a:tc>
                  <a:txBody>
                    <a:bodyPr/>
                    <a:lstStyle/>
                    <a:p>
                      <a:pPr algn="ctr"/>
                      <a:r>
                        <a:rPr lang="en-US" dirty="0" smtClean="0"/>
                        <a:t>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ctr"/>
                      <a:r>
                        <a:rPr lang="en-US" dirty="0" smtClean="0"/>
                        <a:t>𝜑</a:t>
                      </a:r>
                      <a:r>
                        <a:rPr lang="en-US" baseline="-25000" dirty="0" smtClean="0"/>
                        <a:t>0</a:t>
                      </a: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dirty="0" smtClean="0"/>
                        <a:t>…</a:t>
                      </a:r>
                      <a:endParaRPr lang="en-US"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800" dirty="0" smtClean="0"/>
                        <a:t>𝞢</a:t>
                      </a:r>
                      <a:r>
                        <a:rPr lang="en-US" baseline="-25000" dirty="0" smtClean="0"/>
                        <a:t>H</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𝜑</a:t>
                      </a:r>
                      <a:r>
                        <a:rPr lang="en-US" baseline="-25000" dirty="0" smtClean="0"/>
                        <a:t>H</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dirty="0" smtClean="0"/>
                        <a:t>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
        <p:nvSpPr>
          <p:cNvPr id="8" name="Title 12"/>
          <p:cNvSpPr>
            <a:spLocks noGrp="1"/>
          </p:cNvSpPr>
          <p:nvPr>
            <p:ph type="title"/>
          </p:nvPr>
        </p:nvSpPr>
        <p:spPr>
          <a:xfrm>
            <a:off x="1522413" y="381000"/>
            <a:ext cx="9144001" cy="609600"/>
          </a:xfrm>
        </p:spPr>
        <p:txBody>
          <a:bodyPr>
            <a:normAutofit/>
          </a:bodyPr>
          <a:lstStyle/>
          <a:p>
            <a:r>
              <a:rPr lang="en-US" dirty="0" smtClean="0"/>
              <a:t>The Rise of Neural Networks</a:t>
            </a:r>
            <a:endParaRPr lang="en-US" dirty="0"/>
          </a:p>
        </p:txBody>
      </p:sp>
      <p:sp>
        <p:nvSpPr>
          <p:cNvPr id="10" name="Rectangle 9"/>
          <p:cNvSpPr/>
          <p:nvPr/>
        </p:nvSpPr>
        <p:spPr>
          <a:xfrm>
            <a:off x="402835" y="5691674"/>
            <a:ext cx="5429330" cy="707886"/>
          </a:xfrm>
          <a:prstGeom prst="rect">
            <a:avLst/>
          </a:prstGeom>
        </p:spPr>
        <p:txBody>
          <a:bodyPr wrap="square" numCol="1" spcCol="548640">
            <a:spAutoFit/>
          </a:bodyPr>
          <a:lstStyle/>
          <a:p>
            <a:r>
              <a:rPr lang="en-US" sz="2000" dirty="0" smtClean="0"/>
              <a:t>A </a:t>
            </a:r>
            <a:r>
              <a:rPr lang="en-US" sz="2000" dirty="0"/>
              <a:t>recurrent neural network (RNN) is an FNN with one or more backward connections. </a:t>
            </a:r>
            <a:endParaRPr lang="en-US" sz="2000" dirty="0" smtClean="0"/>
          </a:p>
        </p:txBody>
      </p:sp>
      <p:sp>
        <p:nvSpPr>
          <p:cNvPr id="15" name="Rectangle 14"/>
          <p:cNvSpPr/>
          <p:nvPr/>
        </p:nvSpPr>
        <p:spPr>
          <a:xfrm>
            <a:off x="452523" y="1200090"/>
            <a:ext cx="11204489" cy="400110"/>
          </a:xfrm>
          <a:prstGeom prst="rect">
            <a:avLst/>
          </a:prstGeom>
        </p:spPr>
        <p:txBody>
          <a:bodyPr wrap="square">
            <a:spAutoFit/>
          </a:bodyPr>
          <a:lstStyle/>
          <a:p>
            <a:r>
              <a:rPr lang="en-US" sz="2000" dirty="0" smtClean="0">
                <a:solidFill>
                  <a:srgbClr val="00B0F0"/>
                </a:solidFill>
              </a:rPr>
              <a:t>Common neural network types</a:t>
            </a:r>
            <a:endParaRPr lang="en-US" sz="2000" b="1" dirty="0">
              <a:ln w="13462">
                <a:solidFill>
                  <a:schemeClr val="bg1"/>
                </a:solidFill>
                <a:prstDash val="solid"/>
              </a:ln>
              <a:solidFill>
                <a:srgbClr val="00B0F0"/>
              </a:solidFill>
              <a:effectLst>
                <a:outerShdw dist="38100" dir="2700000" algn="bl" rotWithShape="0">
                  <a:schemeClr val="accent5"/>
                </a:outerShdw>
              </a:effectLst>
            </a:endParaRPr>
          </a:p>
        </p:txBody>
      </p:sp>
      <p:graphicFrame>
        <p:nvGraphicFramePr>
          <p:cNvPr id="19" name="Table 18"/>
          <p:cNvGraphicFramePr>
            <a:graphicFrameLocks noGrp="1"/>
          </p:cNvGraphicFramePr>
          <p:nvPr>
            <p:extLst>
              <p:ext uri="{D42A27DB-BD31-4B8C-83A1-F6EECF244321}">
                <p14:modId xmlns:p14="http://schemas.microsoft.com/office/powerpoint/2010/main" val="1852112982"/>
              </p:ext>
            </p:extLst>
          </p:nvPr>
        </p:nvGraphicFramePr>
        <p:xfrm>
          <a:off x="452523" y="1752600"/>
          <a:ext cx="4937760" cy="1097280"/>
        </p:xfrm>
        <a:graphic>
          <a:graphicData uri="http://schemas.openxmlformats.org/drawingml/2006/table">
            <a:tbl>
              <a:tblPr>
                <a:tableStyleId>{2D5ABB26-0587-4C30-8999-92F81FD0307C}</a:tableStyleId>
              </a:tblPr>
              <a:tblGrid>
                <a:gridCol w="274320"/>
                <a:gridCol w="502920"/>
                <a:gridCol w="640080"/>
                <a:gridCol w="457200"/>
                <a:gridCol w="1188720"/>
                <a:gridCol w="640080"/>
                <a:gridCol w="457200"/>
                <a:gridCol w="502920"/>
                <a:gridCol w="274320"/>
              </a:tblGrid>
              <a:tr h="1097280">
                <a:tc>
                  <a:txBody>
                    <a:bodyPr/>
                    <a:lstStyle/>
                    <a:p>
                      <a:pPr algn="ctr"/>
                      <a:r>
                        <a:rPr lang="en-US" dirty="0" smtClean="0"/>
                        <a:t>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ctr"/>
                      <a:r>
                        <a:rPr lang="en-US" dirty="0" smtClean="0"/>
                        <a:t>𝜑</a:t>
                      </a:r>
                      <a:r>
                        <a:rPr lang="en-US" baseline="-25000" dirty="0" smtClean="0"/>
                        <a:t>0</a:t>
                      </a: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dirty="0" smtClean="0"/>
                        <a:t>…</a:t>
                      </a:r>
                      <a:endParaRPr lang="en-US"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800" dirty="0" smtClean="0"/>
                        <a:t>𝞢</a:t>
                      </a:r>
                      <a:r>
                        <a:rPr lang="en-US" baseline="-25000" dirty="0" smtClean="0"/>
                        <a:t>H</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𝜑</a:t>
                      </a:r>
                      <a:r>
                        <a:rPr lang="en-US" baseline="-25000" dirty="0" smtClean="0"/>
                        <a:t>H</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dirty="0" smtClean="0"/>
                        <a:t>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
        <p:nvSpPr>
          <p:cNvPr id="2" name="Rectangle 1"/>
          <p:cNvSpPr/>
          <p:nvPr/>
        </p:nvSpPr>
        <p:spPr>
          <a:xfrm>
            <a:off x="452523" y="2946737"/>
            <a:ext cx="5211762" cy="1015663"/>
          </a:xfrm>
          <a:prstGeom prst="rect">
            <a:avLst/>
          </a:prstGeom>
        </p:spPr>
        <p:txBody>
          <a:bodyPr wrap="square" numCol="1">
            <a:spAutoFit/>
          </a:bodyPr>
          <a:lstStyle/>
          <a:p>
            <a:r>
              <a:rPr lang="en-US" sz="2000" dirty="0"/>
              <a:t>A feed-forward neural network (FNN) is a composition of alternating polynomial</a:t>
            </a:r>
            <a:br>
              <a:rPr lang="en-US" sz="2000" dirty="0"/>
            </a:br>
            <a:r>
              <a:rPr lang="en-US" sz="2000" dirty="0"/>
              <a:t>(𝞢) and non-polynomial </a:t>
            </a:r>
            <a:r>
              <a:rPr lang="en-US" sz="2000" dirty="0" smtClean="0"/>
              <a:t>(</a:t>
            </a:r>
            <a:r>
              <a:rPr lang="en-US" sz="2000" dirty="0"/>
              <a:t>𝜑</a:t>
            </a:r>
            <a:r>
              <a:rPr lang="en-US" sz="2000" dirty="0" smtClean="0"/>
              <a:t>) </a:t>
            </a:r>
            <a:r>
              <a:rPr lang="en-US" sz="2000" dirty="0"/>
              <a:t>functions.</a:t>
            </a:r>
          </a:p>
        </p:txBody>
      </p:sp>
      <p:graphicFrame>
        <p:nvGraphicFramePr>
          <p:cNvPr id="11" name="Table 10"/>
          <p:cNvGraphicFramePr>
            <a:graphicFrameLocks noGrp="1"/>
          </p:cNvGraphicFramePr>
          <p:nvPr>
            <p:extLst>
              <p:ext uri="{D42A27DB-BD31-4B8C-83A1-F6EECF244321}">
                <p14:modId xmlns:p14="http://schemas.microsoft.com/office/powerpoint/2010/main" val="93466803"/>
              </p:ext>
            </p:extLst>
          </p:nvPr>
        </p:nvGraphicFramePr>
        <p:xfrm>
          <a:off x="6444932" y="1752600"/>
          <a:ext cx="4937760" cy="1097280"/>
        </p:xfrm>
        <a:graphic>
          <a:graphicData uri="http://schemas.openxmlformats.org/drawingml/2006/table">
            <a:tbl>
              <a:tblPr>
                <a:tableStyleId>{2D5ABB26-0587-4C30-8999-92F81FD0307C}</a:tableStyleId>
              </a:tblPr>
              <a:tblGrid>
                <a:gridCol w="274320"/>
                <a:gridCol w="502920"/>
                <a:gridCol w="640080"/>
                <a:gridCol w="457200"/>
                <a:gridCol w="1188720"/>
                <a:gridCol w="640080"/>
                <a:gridCol w="457200"/>
                <a:gridCol w="502920"/>
                <a:gridCol w="274320"/>
              </a:tblGrid>
              <a:tr h="330900">
                <a:tc rowSpan="3">
                  <a:txBody>
                    <a:bodyPr/>
                    <a:lstStyle/>
                    <a:p>
                      <a:pPr algn="ctr"/>
                      <a:r>
                        <a:rPr lang="en-US" dirty="0" smtClean="0"/>
                        <a:t>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3">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algn="ctr"/>
                      <a:r>
                        <a:rPr lang="en-US" dirty="0" smtClean="0"/>
                        <a:t>𝜑</a:t>
                      </a:r>
                      <a:r>
                        <a:rPr lang="en-US" baseline="-25000" dirty="0" smtClean="0"/>
                        <a:t>0</a:t>
                      </a: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a:t>
                      </a:r>
                      <a:r>
                        <a:rPr lang="mr-IN" dirty="0" smtClean="0"/>
                        <a:t>…</a:t>
                      </a:r>
                      <a:endParaRPr lang="en-US"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rowSpan="3">
                  <a:txBody>
                    <a:bodyPr/>
                    <a:lstStyle/>
                    <a:p>
                      <a:pPr algn="ctr"/>
                      <a:r>
                        <a:rPr lang="en-US" sz="1800" dirty="0" smtClean="0"/>
                        <a:t>𝞢</a:t>
                      </a:r>
                      <a:r>
                        <a:rPr lang="en-US" baseline="-25000" dirty="0" smtClean="0"/>
                        <a:t>H</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𝜑</a:t>
                      </a:r>
                      <a:r>
                        <a:rPr lang="en-US" baseline="-25000" dirty="0" smtClean="0"/>
                        <a:t>H</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rowSpan="3">
                  <a:txBody>
                    <a:bodyPr/>
                    <a:lstStyle/>
                    <a:p>
                      <a:pPr algn="ctr"/>
                      <a:r>
                        <a:rPr lang="en-US" dirty="0" smtClean="0"/>
                        <a:t>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0899">
                <a:tc vMerge="1">
                  <a:txBody>
                    <a:bodyPr/>
                    <a:lstStyle/>
                    <a:p>
                      <a:endParaRPr lang="en-US"/>
                    </a:p>
                  </a:txBody>
                  <a:tcPr/>
                </a:tc>
                <a:tc vMerge="1">
                  <a:txBody>
                    <a:bodyPr/>
                    <a:lstStyle/>
                    <a:p>
                      <a:endParaRPr lang="en-US"/>
                    </a:p>
                  </a:txBody>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30900">
                <a:tc vMerge="1">
                  <a:txBody>
                    <a:bodyPr/>
                    <a:lstStyle/>
                    <a:p>
                      <a:endParaRPr lang="en-US"/>
                    </a:p>
                  </a:txBody>
                  <a:tcPr/>
                </a:tc>
                <a:tc vMerge="1">
                  <a:txBody>
                    <a:bodyPr/>
                    <a:lstStyle/>
                    <a:p>
                      <a:endParaRPr lang="en-US"/>
                    </a:p>
                  </a:txBody>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4" name="Rectangle 3"/>
          <p:cNvSpPr/>
          <p:nvPr/>
        </p:nvSpPr>
        <p:spPr>
          <a:xfrm>
            <a:off x="6429807" y="2946736"/>
            <a:ext cx="5227205" cy="1015663"/>
          </a:xfrm>
          <a:prstGeom prst="rect">
            <a:avLst/>
          </a:prstGeom>
        </p:spPr>
        <p:txBody>
          <a:bodyPr wrap="square">
            <a:spAutoFit/>
          </a:bodyPr>
          <a:lstStyle/>
          <a:p>
            <a:r>
              <a:rPr lang="en-US" sz="2000" dirty="0"/>
              <a:t>A convolutional neural network (CNN) is an FNN with one or more iterative polynomial transformations.</a:t>
            </a:r>
          </a:p>
        </p:txBody>
      </p:sp>
      <p:sp>
        <p:nvSpPr>
          <p:cNvPr id="9" name="Rectangle 8"/>
          <p:cNvSpPr/>
          <p:nvPr/>
        </p:nvSpPr>
        <p:spPr>
          <a:xfrm>
            <a:off x="6423271" y="5691674"/>
            <a:ext cx="5233741" cy="707886"/>
          </a:xfrm>
          <a:prstGeom prst="rect">
            <a:avLst/>
          </a:prstGeom>
        </p:spPr>
        <p:txBody>
          <a:bodyPr wrap="square">
            <a:spAutoFit/>
          </a:bodyPr>
          <a:lstStyle/>
          <a:p>
            <a:r>
              <a:rPr lang="en-US" sz="2000" dirty="0"/>
              <a:t>A recurrent convolutional neural network (RCNN) is both convolutional and recurrent.</a:t>
            </a:r>
            <a:endParaRPr lang="en-US" sz="2000" b="1" dirty="0">
              <a:ln w="13462">
                <a:solidFill>
                  <a:schemeClr val="bg1"/>
                </a:solidFill>
                <a:prstDash val="solid"/>
              </a:ln>
              <a:effectLst>
                <a:outerShdw dist="38100" dir="2700000" algn="bl" rotWithShape="0">
                  <a:schemeClr val="accent5"/>
                </a:outerShdw>
              </a:effectLst>
            </a:endParaRPr>
          </a:p>
        </p:txBody>
      </p:sp>
      <p:sp>
        <p:nvSpPr>
          <p:cNvPr id="17" name="Right Arrow 16"/>
          <p:cNvSpPr/>
          <p:nvPr/>
        </p:nvSpPr>
        <p:spPr>
          <a:xfrm>
            <a:off x="836612"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a:off x="2436812"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3122612"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p:cNvSpPr/>
          <p:nvPr/>
        </p:nvSpPr>
        <p:spPr>
          <a:xfrm>
            <a:off x="4722812"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a:off x="836612"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a:off x="2436812"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a:off x="3122612"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a:off x="4722812"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U-Turn Arrow 41"/>
          <p:cNvSpPr/>
          <p:nvPr/>
        </p:nvSpPr>
        <p:spPr>
          <a:xfrm rot="10800000">
            <a:off x="2741611" y="4911685"/>
            <a:ext cx="2124769" cy="727114"/>
          </a:xfrm>
          <a:prstGeom prst="uturnArrow">
            <a:avLst>
              <a:gd name="adj1" fmla="val 13614"/>
              <a:gd name="adj2" fmla="val 25000"/>
              <a:gd name="adj3" fmla="val 25000"/>
              <a:gd name="adj4" fmla="val 38189"/>
              <a:gd name="adj5" fmla="val 75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43" name="Table 42"/>
          <p:cNvGraphicFramePr>
            <a:graphicFrameLocks noGrp="1"/>
          </p:cNvGraphicFramePr>
          <p:nvPr>
            <p:extLst>
              <p:ext uri="{D42A27DB-BD31-4B8C-83A1-F6EECF244321}">
                <p14:modId xmlns:p14="http://schemas.microsoft.com/office/powerpoint/2010/main" val="1141243795"/>
              </p:ext>
            </p:extLst>
          </p:nvPr>
        </p:nvGraphicFramePr>
        <p:xfrm>
          <a:off x="6444932" y="4307502"/>
          <a:ext cx="4983480" cy="1097280"/>
        </p:xfrm>
        <a:graphic>
          <a:graphicData uri="http://schemas.openxmlformats.org/drawingml/2006/table">
            <a:tbl>
              <a:tblPr>
                <a:tableStyleId>{2D5ABB26-0587-4C30-8999-92F81FD0307C}</a:tableStyleId>
              </a:tblPr>
              <a:tblGrid>
                <a:gridCol w="274320"/>
                <a:gridCol w="548640"/>
                <a:gridCol w="640080"/>
                <a:gridCol w="457200"/>
                <a:gridCol w="1188720"/>
                <a:gridCol w="640080"/>
                <a:gridCol w="457200"/>
                <a:gridCol w="502920"/>
                <a:gridCol w="274320"/>
              </a:tblGrid>
              <a:tr h="330900">
                <a:tc rowSpan="3">
                  <a:txBody>
                    <a:bodyPr/>
                    <a:lstStyle/>
                    <a:p>
                      <a:pPr algn="ctr"/>
                      <a:r>
                        <a:rPr lang="en-US" dirty="0" smtClean="0"/>
                        <a:t>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3">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algn="ctr"/>
                      <a:r>
                        <a:rPr lang="en-US" dirty="0" smtClean="0"/>
                        <a:t>𝜑</a:t>
                      </a:r>
                      <a:r>
                        <a:rPr lang="en-US" baseline="-25000" dirty="0" smtClean="0"/>
                        <a:t>0</a:t>
                      </a: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a:t>
                      </a:r>
                      <a:r>
                        <a:rPr lang="mr-IN" dirty="0" smtClean="0"/>
                        <a:t>…</a:t>
                      </a:r>
                      <a:endParaRPr lang="en-US"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rowSpan="3">
                  <a:txBody>
                    <a:bodyPr/>
                    <a:lstStyle/>
                    <a:p>
                      <a:pPr algn="ctr"/>
                      <a:r>
                        <a:rPr lang="en-US" sz="1800" dirty="0" smtClean="0"/>
                        <a:t>𝞢</a:t>
                      </a:r>
                      <a:r>
                        <a:rPr lang="en-US" baseline="-25000" dirty="0" smtClean="0"/>
                        <a:t>H</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𝜑</a:t>
                      </a:r>
                      <a:r>
                        <a:rPr lang="en-US" baseline="-25000" dirty="0" smtClean="0"/>
                        <a:t>H</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rowSpan="3">
                  <a:txBody>
                    <a:bodyPr/>
                    <a:lstStyle/>
                    <a:p>
                      <a:pPr algn="ctr"/>
                      <a:r>
                        <a:rPr lang="en-US" dirty="0" smtClean="0"/>
                        <a:t>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0899">
                <a:tc vMerge="1">
                  <a:txBody>
                    <a:bodyPr/>
                    <a:lstStyle/>
                    <a:p>
                      <a:endParaRPr lang="en-US"/>
                    </a:p>
                  </a:txBody>
                  <a:tcPr/>
                </a:tc>
                <a:tc vMerge="1">
                  <a:txBody>
                    <a:bodyPr/>
                    <a:lstStyle/>
                    <a:p>
                      <a:endParaRPr lang="en-US"/>
                    </a:p>
                  </a:txBody>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30900">
                <a:tc vMerge="1">
                  <a:txBody>
                    <a:bodyPr/>
                    <a:lstStyle/>
                    <a:p>
                      <a:endParaRPr lang="en-US"/>
                    </a:p>
                  </a:txBody>
                  <a:tcPr/>
                </a:tc>
                <a:tc vMerge="1">
                  <a:txBody>
                    <a:bodyPr/>
                    <a:lstStyle/>
                    <a:p>
                      <a:endParaRPr lang="en-US"/>
                    </a:p>
                  </a:txBody>
                  <a:tcPr/>
                </a:tc>
                <a:tc>
                  <a:txBody>
                    <a:bodyPr/>
                    <a:lstStyle/>
                    <a:p>
                      <a:pPr algn="ctr"/>
                      <a:r>
                        <a:rPr lang="en-US" sz="1800" dirty="0" smtClean="0"/>
                        <a:t>𝞢</a:t>
                      </a:r>
                      <a:r>
                        <a:rPr lang="en-US" baseline="-25000" dirty="0" smtClean="0"/>
                        <a:t>0</a:t>
                      </a:r>
                      <a:endParaRPr lang="en-US" baseline="-25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48" name="U-Turn Arrow 47"/>
          <p:cNvSpPr/>
          <p:nvPr/>
        </p:nvSpPr>
        <p:spPr>
          <a:xfrm rot="10800000">
            <a:off x="8754875" y="4911685"/>
            <a:ext cx="2124769" cy="727114"/>
          </a:xfrm>
          <a:prstGeom prst="uturnArrow">
            <a:avLst>
              <a:gd name="adj1" fmla="val 13614"/>
              <a:gd name="adj2" fmla="val 25000"/>
              <a:gd name="adj3" fmla="val 25000"/>
              <a:gd name="adj4" fmla="val 38189"/>
              <a:gd name="adj5" fmla="val 75000"/>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ight Arrow 49"/>
          <p:cNvSpPr/>
          <p:nvPr/>
        </p:nvSpPr>
        <p:spPr>
          <a:xfrm>
            <a:off x="6826517"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Arrow 50"/>
          <p:cNvSpPr/>
          <p:nvPr/>
        </p:nvSpPr>
        <p:spPr>
          <a:xfrm>
            <a:off x="8426717"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9112517"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Arrow 52"/>
          <p:cNvSpPr/>
          <p:nvPr/>
        </p:nvSpPr>
        <p:spPr>
          <a:xfrm>
            <a:off x="10712717" y="2186940"/>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Arrow 53"/>
          <p:cNvSpPr/>
          <p:nvPr/>
        </p:nvSpPr>
        <p:spPr>
          <a:xfrm>
            <a:off x="6849875"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ight Arrow 54"/>
          <p:cNvSpPr/>
          <p:nvPr/>
        </p:nvSpPr>
        <p:spPr>
          <a:xfrm>
            <a:off x="8450075"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9135875"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ight Arrow 56"/>
          <p:cNvSpPr/>
          <p:nvPr/>
        </p:nvSpPr>
        <p:spPr>
          <a:xfrm>
            <a:off x="10736075" y="4741842"/>
            <a:ext cx="304800" cy="228600"/>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A013F82-EE5E-44EE-A61D-E31C6657F26F}" type="slidenum">
              <a:rPr lang="uk-UA" smtClean="0"/>
              <a:t>6</a:t>
            </a:fld>
            <a:endParaRPr lang="uk-UA"/>
          </a:p>
        </p:txBody>
      </p:sp>
    </p:spTree>
    <p:extLst>
      <p:ext uri="{BB962C8B-B14F-4D97-AF65-F5344CB8AC3E}">
        <p14:creationId xmlns:p14="http://schemas.microsoft.com/office/powerpoint/2010/main" val="132453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11204487" cy="5324535"/>
          </a:xfrm>
          <a:prstGeom prst="rect">
            <a:avLst/>
          </a:prstGeom>
        </p:spPr>
        <p:txBody>
          <a:bodyPr wrap="square">
            <a:spAutoFit/>
          </a:bodyPr>
          <a:lstStyle/>
          <a:p>
            <a:r>
              <a:rPr lang="en-US" sz="2000" dirty="0" smtClean="0">
                <a:solidFill>
                  <a:srgbClr val="00B0F0"/>
                </a:solidFill>
              </a:rPr>
              <a:t>Is humanity at disadvantage?</a:t>
            </a:r>
          </a:p>
          <a:p>
            <a:pPr marL="457200" indent="-457200">
              <a:buFont typeface="+mj-lt"/>
              <a:buAutoNum type="arabicPeriod"/>
            </a:pPr>
            <a:r>
              <a:rPr lang="en-US" sz="2000" dirty="0" smtClean="0"/>
              <a:t>If </a:t>
            </a:r>
            <a:r>
              <a:rPr lang="en-US" sz="2000" dirty="0"/>
              <a:t>there is one and only one intelligence, </a:t>
            </a:r>
            <a:r>
              <a:rPr lang="en-US" sz="2000" dirty="0" smtClean="0"/>
              <a:t>can the  </a:t>
            </a:r>
            <a:r>
              <a:rPr lang="en-US" sz="2000" dirty="0"/>
              <a:t>digital intelligence can offer any advantage over biological </a:t>
            </a:r>
            <a:r>
              <a:rPr lang="en-US" sz="2000" dirty="0" smtClean="0"/>
              <a:t>intelligence? </a:t>
            </a:r>
            <a:r>
              <a:rPr lang="en-US" sz="2000" dirty="0"/>
              <a:t>Is it truly new or is it merely old wine in new </a:t>
            </a:r>
            <a:r>
              <a:rPr lang="en-US" sz="2000" dirty="0" smtClean="0"/>
              <a:t>bottles?</a:t>
            </a:r>
          </a:p>
          <a:p>
            <a:pPr marL="914400" lvl="1" indent="-457200">
              <a:buFont typeface="Arial" charset="0"/>
              <a:buChar char="•"/>
            </a:pPr>
            <a:r>
              <a:rPr lang="en-US" sz="2000" dirty="0" smtClean="0"/>
              <a:t>Hidden </a:t>
            </a:r>
            <a:r>
              <a:rPr lang="en-US" sz="2000" dirty="0"/>
              <a:t>constant in the big-O notation of condition </a:t>
            </a:r>
            <a:r>
              <a:rPr lang="en-US" sz="2000" dirty="0" smtClean="0"/>
              <a:t>(a) in the definition.</a:t>
            </a:r>
          </a:p>
          <a:p>
            <a:pPr marL="914400" lvl="1" indent="-457200">
              <a:buFont typeface="Arial" charset="0"/>
              <a:buChar char="•"/>
            </a:pPr>
            <a:r>
              <a:rPr lang="en-US" sz="2000" dirty="0" smtClean="0"/>
              <a:t>Human perception </a:t>
            </a:r>
            <a:r>
              <a:rPr lang="en-US" sz="2000" dirty="0"/>
              <a:t>is </a:t>
            </a:r>
            <a:r>
              <a:rPr lang="en-US" sz="2000" dirty="0" smtClean="0"/>
              <a:t>slow -- when </a:t>
            </a:r>
            <a:r>
              <a:rPr lang="en-US" sz="2000" dirty="0"/>
              <a:t>the input is in the form of long sequences (e.g. text </a:t>
            </a:r>
            <a:r>
              <a:rPr lang="en-US" sz="2000" dirty="0" smtClean="0"/>
              <a:t>or DNA) </a:t>
            </a:r>
          </a:p>
          <a:p>
            <a:pPr marL="914400" lvl="1" indent="-457200">
              <a:buFont typeface="Arial" charset="0"/>
              <a:buChar char="•"/>
            </a:pPr>
            <a:r>
              <a:rPr lang="en-US" sz="2000" dirty="0" smtClean="0"/>
              <a:t>For </a:t>
            </a:r>
            <a:r>
              <a:rPr lang="en-US" sz="2000" dirty="0"/>
              <a:t>such tasks, the human constants are enormous</a:t>
            </a:r>
            <a:r>
              <a:rPr lang="en-US" sz="2000" dirty="0" smtClean="0"/>
              <a:t>. </a:t>
            </a:r>
            <a:r>
              <a:rPr lang="en-US" sz="2000" dirty="0" err="1" smtClean="0"/>
              <a:t>Neurolia</a:t>
            </a:r>
            <a:r>
              <a:rPr lang="en-US" sz="2000" dirty="0" smtClean="0"/>
              <a:t> </a:t>
            </a:r>
            <a:r>
              <a:rPr lang="en-US" sz="2000" dirty="0"/>
              <a:t>will outperform humans </a:t>
            </a:r>
            <a:r>
              <a:rPr lang="en-US" sz="2000" dirty="0" smtClean="0"/>
              <a:t>by </a:t>
            </a:r>
            <a:r>
              <a:rPr lang="en-US" sz="2000" dirty="0"/>
              <a:t>orders of magnitude.</a:t>
            </a:r>
          </a:p>
          <a:p>
            <a:pPr marL="457200" indent="-457200">
              <a:buFont typeface="+mj-lt"/>
              <a:buAutoNum type="arabicPeriod"/>
            </a:pPr>
            <a:r>
              <a:rPr lang="en-US" sz="2000" dirty="0" smtClean="0"/>
              <a:t>Biological </a:t>
            </a:r>
            <a:r>
              <a:rPr lang="en-US" sz="2000" dirty="0"/>
              <a:t>intelligence </a:t>
            </a:r>
            <a:r>
              <a:rPr lang="en-US" sz="2000" dirty="0" smtClean="0"/>
              <a:t>comes with generic </a:t>
            </a:r>
            <a:r>
              <a:rPr lang="en-US" sz="2000" dirty="0"/>
              <a:t>set of skills </a:t>
            </a:r>
            <a:r>
              <a:rPr lang="en-US" sz="2000" dirty="0" smtClean="0"/>
              <a:t>in individual organisms.</a:t>
            </a:r>
          </a:p>
          <a:p>
            <a:pPr marL="914400" lvl="1" indent="-457200">
              <a:buFont typeface="Arial" charset="0"/>
              <a:buChar char="•"/>
            </a:pPr>
            <a:r>
              <a:rPr lang="en-US" sz="2000" i="1" dirty="0" smtClean="0"/>
              <a:t>Cognitive locality: </a:t>
            </a:r>
            <a:r>
              <a:rPr lang="en-US" sz="2000" dirty="0"/>
              <a:t>Most of our intelligence is useless for most of the tasks we do. </a:t>
            </a:r>
            <a:r>
              <a:rPr lang="en-US" sz="2000" dirty="0" smtClean="0">
                <a:solidFill>
                  <a:schemeClr val="tx1">
                    <a:lumMod val="50000"/>
                  </a:schemeClr>
                </a:solidFill>
              </a:rPr>
              <a:t>(Ability to </a:t>
            </a:r>
            <a:r>
              <a:rPr lang="en-US" sz="2000" dirty="0">
                <a:solidFill>
                  <a:schemeClr val="tx1">
                    <a:lumMod val="50000"/>
                  </a:schemeClr>
                </a:solidFill>
              </a:rPr>
              <a:t>appreciate </a:t>
            </a:r>
            <a:r>
              <a:rPr lang="en-US" sz="2000" dirty="0" smtClean="0">
                <a:solidFill>
                  <a:schemeClr val="tx1">
                    <a:lumMod val="50000"/>
                  </a:schemeClr>
                </a:solidFill>
              </a:rPr>
              <a:t>art </a:t>
            </a:r>
            <a:r>
              <a:rPr lang="en-US" sz="2000" dirty="0">
                <a:solidFill>
                  <a:schemeClr val="tx1">
                    <a:lumMod val="50000"/>
                  </a:schemeClr>
                </a:solidFill>
              </a:rPr>
              <a:t>or comprehend quantum physics does not </a:t>
            </a:r>
            <a:r>
              <a:rPr lang="en-US" sz="2000" dirty="0" smtClean="0">
                <a:solidFill>
                  <a:schemeClr val="tx1">
                    <a:lumMod val="50000"/>
                  </a:schemeClr>
                </a:solidFill>
              </a:rPr>
              <a:t>add </a:t>
            </a:r>
            <a:r>
              <a:rPr lang="en-US" sz="2000" dirty="0">
                <a:solidFill>
                  <a:schemeClr val="tx1">
                    <a:lumMod val="50000"/>
                  </a:schemeClr>
                </a:solidFill>
              </a:rPr>
              <a:t>anything to </a:t>
            </a:r>
            <a:r>
              <a:rPr lang="en-US" sz="2000" dirty="0" smtClean="0">
                <a:solidFill>
                  <a:schemeClr val="tx1">
                    <a:lumMod val="50000"/>
                  </a:schemeClr>
                </a:solidFill>
              </a:rPr>
              <a:t>our ability </a:t>
            </a:r>
            <a:r>
              <a:rPr lang="en-US" sz="2000" dirty="0">
                <a:solidFill>
                  <a:schemeClr val="tx1">
                    <a:lumMod val="50000"/>
                  </a:schemeClr>
                </a:solidFill>
              </a:rPr>
              <a:t>to drive a </a:t>
            </a:r>
            <a:r>
              <a:rPr lang="en-US" sz="2000" dirty="0" smtClean="0">
                <a:solidFill>
                  <a:schemeClr val="tx1">
                    <a:lumMod val="50000"/>
                  </a:schemeClr>
                </a:solidFill>
              </a:rPr>
              <a:t>vehicle.)</a:t>
            </a:r>
          </a:p>
          <a:p>
            <a:pPr marL="914400" lvl="1" indent="-457200">
              <a:buFont typeface="Arial" charset="0"/>
              <a:buChar char="•"/>
            </a:pPr>
            <a:r>
              <a:rPr lang="en-US" sz="2000" dirty="0" smtClean="0"/>
              <a:t>Our vast neural resources are an </a:t>
            </a:r>
            <a:r>
              <a:rPr lang="en-US" sz="2000" dirty="0"/>
              <a:t>equally vast waste for most of the tasks we </a:t>
            </a:r>
            <a:r>
              <a:rPr lang="en-US" sz="2000" dirty="0" smtClean="0"/>
              <a:t>perform.</a:t>
            </a:r>
          </a:p>
          <a:p>
            <a:pPr marL="457200" indent="-457200">
              <a:buFont typeface="+mj-lt"/>
              <a:buAutoNum type="arabicPeriod"/>
            </a:pPr>
            <a:r>
              <a:rPr lang="en-US" sz="2000" dirty="0" smtClean="0"/>
              <a:t>Biological existence has an emotional nature. </a:t>
            </a:r>
          </a:p>
          <a:p>
            <a:pPr marL="914400" lvl="1" indent="-457200">
              <a:buFont typeface="Arial" charset="0"/>
              <a:buChar char="•"/>
            </a:pPr>
            <a:r>
              <a:rPr lang="en-US" sz="2000" dirty="0" smtClean="0"/>
              <a:t>Emotions </a:t>
            </a:r>
            <a:r>
              <a:rPr lang="en-US" sz="2000" dirty="0"/>
              <a:t>like fear were essential for the survival of species in the wild. </a:t>
            </a:r>
            <a:endParaRPr lang="en-US" sz="2000" dirty="0" smtClean="0"/>
          </a:p>
          <a:p>
            <a:pPr marL="914400" lvl="1" indent="-457200">
              <a:buFont typeface="Arial" charset="0"/>
              <a:buChar char="•"/>
            </a:pPr>
            <a:r>
              <a:rPr lang="en-US" sz="2000" dirty="0" smtClean="0"/>
              <a:t>The </a:t>
            </a:r>
            <a:r>
              <a:rPr lang="en-US" sz="2000" dirty="0"/>
              <a:t>same emotions are a liability for many </a:t>
            </a:r>
            <a:r>
              <a:rPr lang="en-US" sz="2000" dirty="0" smtClean="0"/>
              <a:t>tasks and for achieving success.</a:t>
            </a:r>
          </a:p>
          <a:p>
            <a:pPr marL="457200" indent="-457200">
              <a:buFont typeface="+mj-lt"/>
              <a:buAutoNum type="arabicPeriod"/>
            </a:pPr>
            <a:r>
              <a:rPr lang="en-US" sz="2000" dirty="0" smtClean="0"/>
              <a:t>There </a:t>
            </a:r>
            <a:r>
              <a:rPr lang="en-US" sz="2000" dirty="0"/>
              <a:t>are gradations of intelligence (</a:t>
            </a:r>
            <a:r>
              <a:rPr lang="en-US" sz="2000" dirty="0" smtClean="0"/>
              <a:t>expressed </a:t>
            </a:r>
            <a:r>
              <a:rPr lang="en-US" sz="2000" dirty="0"/>
              <a:t>by the degree of the polynomial </a:t>
            </a:r>
            <a:r>
              <a:rPr lang="en-US" sz="2000" i="1" dirty="0"/>
              <a:t>p</a:t>
            </a:r>
            <a:r>
              <a:rPr lang="en-US" sz="2000" dirty="0"/>
              <a:t> in the </a:t>
            </a:r>
            <a:r>
              <a:rPr lang="en-US" sz="2000" dirty="0" smtClean="0"/>
              <a:t>definition). </a:t>
            </a:r>
            <a:r>
              <a:rPr lang="en-US" sz="2000" dirty="0"/>
              <a:t>It is not clear whether human intelligence is at the top of the scale or not.</a:t>
            </a:r>
          </a:p>
        </p:txBody>
      </p:sp>
      <p:sp>
        <p:nvSpPr>
          <p:cNvPr id="2" name="Slide Number Placeholder 1"/>
          <p:cNvSpPr>
            <a:spLocks noGrp="1"/>
          </p:cNvSpPr>
          <p:nvPr>
            <p:ph type="sldNum" sz="quarter" idx="12"/>
          </p:nvPr>
        </p:nvSpPr>
        <p:spPr/>
        <p:txBody>
          <a:bodyPr/>
          <a:lstStyle/>
          <a:p>
            <a:fld id="{2A013F82-EE5E-44EE-A61D-E31C6657F26F}" type="slidenum">
              <a:rPr lang="uk-UA" smtClean="0"/>
              <a:t>60</a:t>
            </a:fld>
            <a:endParaRPr lang="uk-UA"/>
          </a:p>
        </p:txBody>
      </p:sp>
    </p:spTree>
    <p:extLst>
      <p:ext uri="{BB962C8B-B14F-4D97-AF65-F5344CB8AC3E}">
        <p14:creationId xmlns:p14="http://schemas.microsoft.com/office/powerpoint/2010/main" val="183076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11204487" cy="5324535"/>
          </a:xfrm>
          <a:prstGeom prst="rect">
            <a:avLst/>
          </a:prstGeom>
        </p:spPr>
        <p:txBody>
          <a:bodyPr wrap="square">
            <a:spAutoFit/>
          </a:bodyPr>
          <a:lstStyle/>
          <a:p>
            <a:r>
              <a:rPr lang="en-US" sz="2000" dirty="0" smtClean="0">
                <a:solidFill>
                  <a:srgbClr val="00B0F0"/>
                </a:solidFill>
              </a:rPr>
              <a:t>Humanity’s strengths?</a:t>
            </a:r>
          </a:p>
          <a:p>
            <a:pPr marL="342900" indent="-342900">
              <a:buFont typeface="Arial" charset="0"/>
              <a:buChar char="•"/>
            </a:pPr>
            <a:r>
              <a:rPr lang="en-US" sz="2000" dirty="0" smtClean="0"/>
              <a:t>There </a:t>
            </a:r>
            <a:r>
              <a:rPr lang="en-US" sz="2000" dirty="0"/>
              <a:t>are tasks and areas of human endeavor that have little cognitive </a:t>
            </a:r>
            <a:r>
              <a:rPr lang="en-US" sz="2000" dirty="0" smtClean="0"/>
              <a:t>locality.</a:t>
            </a:r>
          </a:p>
          <a:p>
            <a:pPr marL="342900" indent="-342900">
              <a:buFont typeface="Arial" charset="0"/>
              <a:buChar char="•"/>
            </a:pPr>
            <a:r>
              <a:rPr lang="en-US" sz="2000" dirty="0" smtClean="0"/>
              <a:t>Human </a:t>
            </a:r>
            <a:r>
              <a:rPr lang="en-US" sz="2000" dirty="0"/>
              <a:t>intelligence and social behavior are </a:t>
            </a:r>
            <a:r>
              <a:rPr lang="en-US" sz="2000" dirty="0" smtClean="0"/>
              <a:t>dependent </a:t>
            </a:r>
            <a:r>
              <a:rPr lang="en-US" sz="2000" dirty="0"/>
              <a:t>on context and emotion as well as each individual's lifetime of </a:t>
            </a:r>
            <a:r>
              <a:rPr lang="en-US" sz="2000" dirty="0" smtClean="0"/>
              <a:t>experiences.</a:t>
            </a:r>
          </a:p>
          <a:p>
            <a:pPr marL="342900" indent="-342900">
              <a:buFont typeface="Arial" charset="0"/>
              <a:buChar char="•"/>
            </a:pPr>
            <a:r>
              <a:rPr lang="en-US" sz="2000" dirty="0" smtClean="0"/>
              <a:t>Human </a:t>
            </a:r>
            <a:r>
              <a:rPr lang="en-US" sz="2000" dirty="0"/>
              <a:t>interoperability, synergy, and adaptability will be hard for computers to equal or emulate</a:t>
            </a:r>
            <a:r>
              <a:rPr lang="en-US" sz="2000" dirty="0" smtClean="0"/>
              <a:t>.</a:t>
            </a:r>
          </a:p>
          <a:p>
            <a:pPr marL="342900" indent="-342900">
              <a:buFont typeface="Arial" charset="0"/>
              <a:buChar char="•"/>
            </a:pPr>
            <a:r>
              <a:rPr lang="en-US" sz="2000" dirty="0" smtClean="0"/>
              <a:t>A </a:t>
            </a:r>
            <a:r>
              <a:rPr lang="en-US" sz="2000" dirty="0"/>
              <a:t>great deal of human intelligence is inherently social and cannot be abstracted away from society.</a:t>
            </a:r>
          </a:p>
          <a:p>
            <a:endParaRPr lang="en-US" sz="2000" dirty="0" smtClean="0"/>
          </a:p>
          <a:p>
            <a:r>
              <a:rPr lang="en-US" sz="2000" dirty="0"/>
              <a:t>There is certainly truth behind those arguments</a:t>
            </a:r>
            <a:r>
              <a:rPr lang="en-US" sz="2000" dirty="0" smtClean="0"/>
              <a:t>.</a:t>
            </a:r>
          </a:p>
          <a:p>
            <a:pPr marL="342900" indent="-342900">
              <a:buFont typeface="Arial" charset="0"/>
              <a:buChar char="•"/>
            </a:pPr>
            <a:r>
              <a:rPr lang="en-US" sz="2000" dirty="0"/>
              <a:t>Not all human tasks will be equally hard or easy for neural </a:t>
            </a:r>
            <a:r>
              <a:rPr lang="en-US" sz="2000" dirty="0" smtClean="0"/>
              <a:t>networks</a:t>
            </a:r>
          </a:p>
          <a:p>
            <a:endParaRPr lang="en-US" sz="2000" dirty="0" smtClean="0"/>
          </a:p>
          <a:p>
            <a:r>
              <a:rPr lang="en-US" sz="2000" dirty="0" smtClean="0"/>
              <a:t>Yet, the </a:t>
            </a:r>
            <a:r>
              <a:rPr lang="en-US" sz="2000" dirty="0"/>
              <a:t>arguments are misleading because they fail to notice that the qualitative differences are reducible to a common basis, which is the core of all </a:t>
            </a:r>
            <a:r>
              <a:rPr lang="en-US" sz="2000" dirty="0" smtClean="0"/>
              <a:t>intelligence.</a:t>
            </a:r>
          </a:p>
          <a:p>
            <a:pPr marL="342900" indent="-342900">
              <a:buFont typeface="Arial" charset="0"/>
              <a:buChar char="•"/>
            </a:pPr>
            <a:r>
              <a:rPr lang="en-US" sz="2000" dirty="0" smtClean="0"/>
              <a:t>None </a:t>
            </a:r>
            <a:r>
              <a:rPr lang="en-US" sz="2000" dirty="0"/>
              <a:t>of us was born with the set of skills and behaviors we currently have. We learned </a:t>
            </a:r>
            <a:r>
              <a:rPr lang="en-US" sz="2000" dirty="0" smtClean="0"/>
              <a:t>them.</a:t>
            </a:r>
          </a:p>
          <a:p>
            <a:pPr marL="342900" indent="-342900">
              <a:buFont typeface="Arial" charset="0"/>
              <a:buChar char="•"/>
            </a:pPr>
            <a:r>
              <a:rPr lang="en-US" sz="2000" dirty="0" smtClean="0"/>
              <a:t>Human skills/behaviors correspond </a:t>
            </a:r>
            <a:r>
              <a:rPr lang="en-US" sz="2000" dirty="0"/>
              <a:t>to </a:t>
            </a:r>
            <a:r>
              <a:rPr lang="en-US" sz="2000" dirty="0" smtClean="0"/>
              <a:t>computational entities in </a:t>
            </a:r>
            <a:r>
              <a:rPr lang="en-US" sz="2000" dirty="0"/>
              <a:t>our brains </a:t>
            </a:r>
            <a:r>
              <a:rPr lang="en-US" sz="2000" dirty="0" smtClean="0"/>
              <a:t>that are learned </a:t>
            </a:r>
            <a:r>
              <a:rPr lang="en-US" sz="2000" dirty="0"/>
              <a:t>from data </a:t>
            </a:r>
            <a:r>
              <a:rPr lang="en-US" sz="2000" dirty="0" smtClean="0"/>
              <a:t>.</a:t>
            </a:r>
          </a:p>
          <a:p>
            <a:pPr marL="342900" indent="-342900">
              <a:buFont typeface="Arial" charset="0"/>
              <a:buChar char="•"/>
            </a:pPr>
            <a:r>
              <a:rPr lang="en-US" sz="2000" dirty="0" smtClean="0"/>
              <a:t>The </a:t>
            </a:r>
            <a:r>
              <a:rPr lang="en-US" sz="2000" dirty="0"/>
              <a:t>complexity, cognitive locality, and computational </a:t>
            </a:r>
            <a:r>
              <a:rPr lang="en-US" sz="2000" dirty="0" smtClean="0"/>
              <a:t>cost greatly </a:t>
            </a:r>
            <a:r>
              <a:rPr lang="en-US" sz="2000" dirty="0"/>
              <a:t>affect the amount of required training data and neural </a:t>
            </a:r>
            <a:r>
              <a:rPr lang="en-US" sz="2000" dirty="0" smtClean="0"/>
              <a:t>resources.</a:t>
            </a:r>
          </a:p>
          <a:p>
            <a:pPr marL="342900" indent="-342900">
              <a:buFont typeface="Arial" charset="0"/>
              <a:buChar char="•"/>
            </a:pPr>
            <a:r>
              <a:rPr lang="en-US" sz="2000" dirty="0" smtClean="0"/>
              <a:t>The differences are quantitative and phenomenological </a:t>
            </a:r>
            <a:r>
              <a:rPr lang="en-US" sz="2000" dirty="0"/>
              <a:t>-- not foundational.</a:t>
            </a:r>
          </a:p>
        </p:txBody>
      </p:sp>
      <p:sp>
        <p:nvSpPr>
          <p:cNvPr id="2" name="Slide Number Placeholder 1"/>
          <p:cNvSpPr>
            <a:spLocks noGrp="1"/>
          </p:cNvSpPr>
          <p:nvPr>
            <p:ph type="sldNum" sz="quarter" idx="12"/>
          </p:nvPr>
        </p:nvSpPr>
        <p:spPr/>
        <p:txBody>
          <a:bodyPr/>
          <a:lstStyle/>
          <a:p>
            <a:fld id="{2A013F82-EE5E-44EE-A61D-E31C6657F26F}" type="slidenum">
              <a:rPr lang="uk-UA" smtClean="0"/>
              <a:t>61</a:t>
            </a:fld>
            <a:endParaRPr lang="uk-UA"/>
          </a:p>
        </p:txBody>
      </p:sp>
    </p:spTree>
    <p:extLst>
      <p:ext uri="{BB962C8B-B14F-4D97-AF65-F5344CB8AC3E}">
        <p14:creationId xmlns:p14="http://schemas.microsoft.com/office/powerpoint/2010/main" val="9691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11204487" cy="3785652"/>
          </a:xfrm>
          <a:prstGeom prst="rect">
            <a:avLst/>
          </a:prstGeom>
        </p:spPr>
        <p:txBody>
          <a:bodyPr wrap="square">
            <a:spAutoFit/>
          </a:bodyPr>
          <a:lstStyle/>
          <a:p>
            <a:r>
              <a:rPr lang="en-US" sz="2000" dirty="0" smtClean="0">
                <a:solidFill>
                  <a:srgbClr val="00B0F0"/>
                </a:solidFill>
              </a:rPr>
              <a:t>Humanity’s last stronghold</a:t>
            </a:r>
          </a:p>
          <a:p>
            <a:pPr marL="342900" indent="-342900">
              <a:buFont typeface="Arial" charset="0"/>
              <a:buChar char="•"/>
            </a:pPr>
            <a:r>
              <a:rPr lang="en-US" sz="2000" dirty="0" smtClean="0"/>
              <a:t>Areas where biological intelligence excels:</a:t>
            </a:r>
          </a:p>
          <a:p>
            <a:pPr marL="800100" lvl="1" indent="-342900">
              <a:buFont typeface="Wingdings" charset="2"/>
              <a:buChar char="Ø"/>
            </a:pPr>
            <a:r>
              <a:rPr lang="en-US" sz="2000" dirty="0"/>
              <a:t>L</a:t>
            </a:r>
            <a:r>
              <a:rPr lang="en-US" sz="2000" dirty="0" smtClean="0"/>
              <a:t>earning </a:t>
            </a:r>
            <a:r>
              <a:rPr lang="en-US" sz="2000" dirty="0"/>
              <a:t>efficacy, context, sophisticated emotions, interoperability etc. </a:t>
            </a:r>
            <a:endParaRPr lang="en-US" sz="2000" dirty="0" smtClean="0"/>
          </a:p>
          <a:p>
            <a:pPr marL="342900" indent="-342900">
              <a:buFont typeface="Arial" charset="0"/>
              <a:buChar char="•"/>
            </a:pPr>
            <a:r>
              <a:rPr lang="en-US" sz="2000" dirty="0" smtClean="0"/>
              <a:t>Yet, the </a:t>
            </a:r>
            <a:r>
              <a:rPr lang="en-US" sz="2000" dirty="0"/>
              <a:t>most prominent advantage is its sheer </a:t>
            </a:r>
            <a:r>
              <a:rPr lang="en-US" sz="2000" dirty="0" smtClean="0"/>
              <a:t>magnitude:</a:t>
            </a:r>
          </a:p>
          <a:p>
            <a:pPr marL="800100" lvl="1" indent="-342900">
              <a:buFont typeface="Wingdings" charset="2"/>
              <a:buChar char="Ø"/>
            </a:pPr>
            <a:r>
              <a:rPr lang="en-US" sz="2000" dirty="0" smtClean="0"/>
              <a:t> </a:t>
            </a:r>
            <a:r>
              <a:rPr lang="en-US" sz="2000" dirty="0"/>
              <a:t>The human brain is a vast computing </a:t>
            </a:r>
            <a:r>
              <a:rPr lang="en-US" sz="2000" dirty="0" smtClean="0"/>
              <a:t>entity:</a:t>
            </a:r>
          </a:p>
          <a:p>
            <a:pPr marL="1257300" lvl="2" indent="-342900">
              <a:buFont typeface="Wingdings" charset="2"/>
              <a:buChar char="§"/>
            </a:pPr>
            <a:r>
              <a:rPr lang="en-US" sz="2000" dirty="0" smtClean="0"/>
              <a:t>About 86 billion neurons.</a:t>
            </a:r>
          </a:p>
          <a:p>
            <a:pPr marL="1257300" lvl="2" indent="-342900">
              <a:buFont typeface="Wingdings" charset="2"/>
              <a:buChar char="§"/>
            </a:pPr>
            <a:r>
              <a:rPr lang="en-US" sz="2000" dirty="0"/>
              <a:t>A</a:t>
            </a:r>
            <a:r>
              <a:rPr lang="en-US" sz="2000" dirty="0" smtClean="0"/>
              <a:t>bout 10,000 </a:t>
            </a:r>
            <a:r>
              <a:rPr lang="en-US" sz="2000" dirty="0"/>
              <a:t>connections </a:t>
            </a:r>
            <a:r>
              <a:rPr lang="en-US" sz="2000" dirty="0" smtClean="0"/>
              <a:t>per neuron on average.</a:t>
            </a:r>
          </a:p>
          <a:p>
            <a:pPr marL="1257300" lvl="2" indent="-342900">
              <a:buFont typeface="Wingdings" charset="2"/>
              <a:buChar char="§"/>
            </a:pPr>
            <a:r>
              <a:rPr lang="en-US" sz="2000" dirty="0" smtClean="0"/>
              <a:t> Each neuron operating </a:t>
            </a:r>
            <a:r>
              <a:rPr lang="en-US" sz="2000" dirty="0"/>
              <a:t>at a sub-millisecond range. </a:t>
            </a:r>
            <a:endParaRPr lang="en-US" sz="2000" dirty="0" smtClean="0"/>
          </a:p>
          <a:p>
            <a:pPr marL="800100" lvl="1" indent="-342900">
              <a:buFont typeface="Wingdings" charset="2"/>
              <a:buChar char="Ø"/>
            </a:pPr>
            <a:r>
              <a:rPr lang="en-US" sz="2000" dirty="0" smtClean="0"/>
              <a:t>Total amounts to </a:t>
            </a:r>
            <a:r>
              <a:rPr lang="en-US" sz="2000" dirty="0"/>
              <a:t>more than a million TFLOPs</a:t>
            </a:r>
            <a:r>
              <a:rPr lang="en-US" sz="2000" dirty="0" smtClean="0"/>
              <a:t>.</a:t>
            </a:r>
          </a:p>
          <a:p>
            <a:pPr marL="800100" lvl="1" indent="-342900">
              <a:buFont typeface="Wingdings" charset="2"/>
              <a:buChar char="Ø"/>
            </a:pPr>
            <a:r>
              <a:rPr lang="en-US" sz="2000" dirty="0" smtClean="0"/>
              <a:t>Our </a:t>
            </a:r>
            <a:r>
              <a:rPr lang="en-US" sz="2000" dirty="0"/>
              <a:t>brains can easily dwarf the largest data center on earth and yet they occupy a space as big as our heads and they consume trivial amounts of energy compared to data </a:t>
            </a:r>
            <a:r>
              <a:rPr lang="en-US" sz="2000" dirty="0" smtClean="0"/>
              <a:t>centers.</a:t>
            </a:r>
          </a:p>
          <a:p>
            <a:pPr marL="800100" lvl="1" indent="-342900">
              <a:buFont typeface="Wingdings" charset="2"/>
              <a:buChar char="Ø"/>
            </a:pPr>
            <a:r>
              <a:rPr lang="en-US" sz="2000" dirty="0" smtClean="0"/>
              <a:t>Hardware </a:t>
            </a:r>
            <a:r>
              <a:rPr lang="en-US" sz="2000" dirty="0"/>
              <a:t>will </a:t>
            </a:r>
            <a:r>
              <a:rPr lang="en-US" sz="2000" dirty="0" smtClean="0"/>
              <a:t>advance but </a:t>
            </a:r>
            <a:r>
              <a:rPr lang="en-US" sz="2000" dirty="0"/>
              <a:t>it is </a:t>
            </a:r>
            <a:r>
              <a:rPr lang="en-US" sz="2000" dirty="0" smtClean="0"/>
              <a:t>has a long way to go to compare </a:t>
            </a:r>
            <a:r>
              <a:rPr lang="en-US" sz="2000" dirty="0"/>
              <a:t>with </a:t>
            </a:r>
            <a:r>
              <a:rPr lang="en-US" sz="2000" dirty="0" smtClean="0"/>
              <a:t>human brains.</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62</a:t>
            </a:fld>
            <a:endParaRPr lang="uk-UA"/>
          </a:p>
        </p:txBody>
      </p:sp>
    </p:spTree>
    <p:extLst>
      <p:ext uri="{BB962C8B-B14F-4D97-AF65-F5344CB8AC3E}">
        <p14:creationId xmlns:p14="http://schemas.microsoft.com/office/powerpoint/2010/main" val="85261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jeweled city on the horizon</a:t>
            </a:r>
            <a:endParaRPr lang="en-US" dirty="0"/>
          </a:p>
        </p:txBody>
      </p:sp>
      <p:sp>
        <p:nvSpPr>
          <p:cNvPr id="9" name="Rectangle 8"/>
          <p:cNvSpPr/>
          <p:nvPr/>
        </p:nvSpPr>
        <p:spPr>
          <a:xfrm>
            <a:off x="452524" y="1200090"/>
            <a:ext cx="4498888" cy="3785652"/>
          </a:xfrm>
          <a:prstGeom prst="rect">
            <a:avLst/>
          </a:prstGeom>
        </p:spPr>
        <p:txBody>
          <a:bodyPr wrap="square">
            <a:spAutoFit/>
          </a:bodyPr>
          <a:lstStyle/>
          <a:p>
            <a:r>
              <a:rPr lang="en-US" sz="2000" dirty="0" smtClean="0">
                <a:solidFill>
                  <a:srgbClr val="00B0F0"/>
                </a:solidFill>
              </a:rPr>
              <a:t>Fusion?</a:t>
            </a:r>
          </a:p>
          <a:p>
            <a:pPr marL="342900" indent="-342900">
              <a:buFont typeface="Arial" charset="0"/>
              <a:buChar char="•"/>
            </a:pPr>
            <a:r>
              <a:rPr lang="en-US" sz="2000" dirty="0" smtClean="0"/>
              <a:t>Hybrid systems emerging</a:t>
            </a:r>
          </a:p>
          <a:p>
            <a:pPr marL="800100" lvl="1" indent="-342900">
              <a:buFont typeface="Arial" charset="0"/>
              <a:buChar char="•"/>
            </a:pPr>
            <a:r>
              <a:rPr lang="en-US" sz="2000" i="1" dirty="0" smtClean="0"/>
              <a:t>Wetware</a:t>
            </a:r>
            <a:r>
              <a:rPr lang="en-US" sz="2000" dirty="0" smtClean="0"/>
              <a:t>: neural tissue in chips.</a:t>
            </a:r>
          </a:p>
          <a:p>
            <a:pPr marL="800100" lvl="1" indent="-342900">
              <a:buFont typeface="Arial" charset="0"/>
              <a:buChar char="•"/>
            </a:pPr>
            <a:endParaRPr lang="en-US" sz="2000" dirty="0" smtClean="0"/>
          </a:p>
          <a:p>
            <a:pPr marL="800100" lvl="1" indent="-342900">
              <a:buFont typeface="Arial" charset="0"/>
              <a:buChar char="•"/>
            </a:pPr>
            <a:endParaRPr lang="en-US" sz="2000" dirty="0"/>
          </a:p>
          <a:p>
            <a:pPr marL="800100" lvl="1" indent="-342900">
              <a:buFont typeface="Arial" charset="0"/>
              <a:buChar char="•"/>
            </a:pPr>
            <a:r>
              <a:rPr lang="en-US" sz="2000" dirty="0" smtClean="0"/>
              <a:t>Digital implants to enhance brains</a:t>
            </a:r>
            <a:r>
              <a:rPr lang="en-US" sz="2000" dirty="0"/>
              <a:t>. </a:t>
            </a:r>
            <a:endParaRPr lang="en-US" sz="2000" dirty="0" smtClean="0"/>
          </a:p>
          <a:p>
            <a:pPr marL="800100" lvl="1" indent="-342900">
              <a:buFont typeface="Arial" charset="0"/>
              <a:buChar char="•"/>
            </a:pPr>
            <a:endParaRPr lang="en-US" sz="2000" dirty="0" smtClean="0"/>
          </a:p>
          <a:p>
            <a:pPr marL="800100" lvl="1" indent="-342900">
              <a:buFont typeface="Arial" charset="0"/>
              <a:buChar char="•"/>
            </a:pPr>
            <a:endParaRPr lang="en-US" sz="2000" dirty="0" smtClean="0"/>
          </a:p>
          <a:p>
            <a:pPr marL="800100" lvl="1" indent="-342900">
              <a:buFont typeface="Arial" charset="0"/>
              <a:buChar char="•"/>
            </a:pPr>
            <a:endParaRPr lang="en-US" sz="2000" dirty="0" smtClean="0"/>
          </a:p>
          <a:p>
            <a:pPr marL="342900" indent="-342900">
              <a:buFont typeface="Arial" charset="0"/>
              <a:buChar char="•"/>
            </a:pPr>
            <a:r>
              <a:rPr lang="en-US" sz="2000" dirty="0" smtClean="0"/>
              <a:t>Ethical </a:t>
            </a:r>
            <a:r>
              <a:rPr lang="en-US" sz="2000" dirty="0"/>
              <a:t>issues may arise but </a:t>
            </a:r>
            <a:r>
              <a:rPr lang="en-US" sz="2000" dirty="0" smtClean="0"/>
              <a:t>the world </a:t>
            </a:r>
            <a:r>
              <a:rPr lang="en-US" sz="2000" dirty="0"/>
              <a:t>will evolve, one way </a:t>
            </a:r>
            <a:r>
              <a:rPr lang="en-US" sz="2000" dirty="0" smtClean="0"/>
              <a:t>or another.</a:t>
            </a:r>
            <a:endParaRPr lang="en-US" sz="2000" dirty="0"/>
          </a:p>
        </p:txBody>
      </p:sp>
      <p:pic>
        <p:nvPicPr>
          <p:cNvPr id="2" name="koniku_pro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1412" y="1200090"/>
            <a:ext cx="6705599" cy="3772009"/>
          </a:xfrm>
          <a:prstGeom prst="rect">
            <a:avLst/>
          </a:prstGeom>
        </p:spPr>
      </p:pic>
      <p:sp>
        <p:nvSpPr>
          <p:cNvPr id="3" name="Rectangle 2"/>
          <p:cNvSpPr/>
          <p:nvPr/>
        </p:nvSpPr>
        <p:spPr>
          <a:xfrm>
            <a:off x="492170" y="4985742"/>
            <a:ext cx="11204486" cy="1323439"/>
          </a:xfrm>
          <a:prstGeom prst="rect">
            <a:avLst/>
          </a:prstGeom>
        </p:spPr>
        <p:txBody>
          <a:bodyPr wrap="square">
            <a:spAutoFit/>
          </a:bodyPr>
          <a:lstStyle/>
          <a:p>
            <a:r>
              <a:rPr lang="en-US" sz="2000" dirty="0" smtClean="0"/>
              <a:t>					</a:t>
            </a:r>
            <a:r>
              <a:rPr lang="en-US" sz="2000" dirty="0" smtClean="0">
                <a:solidFill>
                  <a:schemeClr val="tx1">
                    <a:lumMod val="50000"/>
                  </a:schemeClr>
                </a:solidFill>
              </a:rPr>
              <a:t>Courtesy of </a:t>
            </a:r>
            <a:r>
              <a:rPr lang="en-US" sz="2000" dirty="0" err="1" smtClean="0">
                <a:solidFill>
                  <a:schemeClr val="tx1">
                    <a:lumMod val="50000"/>
                  </a:schemeClr>
                </a:solidFill>
              </a:rPr>
              <a:t>koniku.com</a:t>
            </a:r>
            <a:endParaRPr lang="en-US" sz="2000" dirty="0" smtClean="0">
              <a:solidFill>
                <a:schemeClr val="tx1">
                  <a:lumMod val="50000"/>
                </a:schemeClr>
              </a:solidFill>
            </a:endParaRPr>
          </a:p>
          <a:p>
            <a:pPr marL="342900" indent="-342900">
              <a:buFont typeface="Arial" charset="0"/>
              <a:buChar char="•"/>
            </a:pPr>
            <a:r>
              <a:rPr lang="en-US" sz="2000" dirty="0" smtClean="0"/>
              <a:t>Technologies </a:t>
            </a:r>
            <a:r>
              <a:rPr lang="en-US" sz="2000" dirty="0"/>
              <a:t>(such as quantum computing) </a:t>
            </a:r>
            <a:r>
              <a:rPr lang="en-US" sz="2000" dirty="0" smtClean="0"/>
              <a:t>have </a:t>
            </a:r>
            <a:r>
              <a:rPr lang="en-US" sz="2000" dirty="0"/>
              <a:t>tremendous disruptive potential. </a:t>
            </a:r>
            <a:endParaRPr lang="en-US" sz="2000" dirty="0" smtClean="0"/>
          </a:p>
          <a:p>
            <a:pPr marL="342900" indent="-342900">
              <a:buFont typeface="Arial" charset="0"/>
              <a:buChar char="•"/>
            </a:pPr>
            <a:r>
              <a:rPr lang="en-US" sz="2000" dirty="0" smtClean="0"/>
              <a:t>Irrespectively, the </a:t>
            </a:r>
            <a:r>
              <a:rPr lang="en-US" sz="2000" dirty="0"/>
              <a:t>rate of progress will be rapid</a:t>
            </a:r>
            <a:r>
              <a:rPr lang="en-US" sz="2000" dirty="0" smtClean="0"/>
              <a:t>.</a:t>
            </a:r>
          </a:p>
          <a:p>
            <a:pPr marL="800100" lvl="1" indent="-342900">
              <a:buFont typeface="Wingdings" charset="2"/>
              <a:buChar char="Ø"/>
            </a:pPr>
            <a:r>
              <a:rPr lang="en-US" sz="2000" dirty="0" smtClean="0"/>
              <a:t>By </a:t>
            </a:r>
            <a:r>
              <a:rPr lang="en-US" sz="2000" dirty="0"/>
              <a:t>the </a:t>
            </a:r>
            <a:r>
              <a:rPr lang="en-US" sz="2000" dirty="0" smtClean="0"/>
              <a:t>3</a:t>
            </a:r>
            <a:r>
              <a:rPr lang="en-US" sz="2000" baseline="30000" dirty="0" smtClean="0"/>
              <a:t>rd</a:t>
            </a:r>
            <a:r>
              <a:rPr lang="en-US" sz="2000" dirty="0" smtClean="0"/>
              <a:t>/4</a:t>
            </a:r>
            <a:r>
              <a:rPr lang="en-US" sz="2000" baseline="30000" dirty="0" smtClean="0"/>
              <a:t>th</a:t>
            </a:r>
            <a:r>
              <a:rPr lang="en-US" sz="2000" dirty="0" smtClean="0"/>
              <a:t> quarter </a:t>
            </a:r>
            <a:r>
              <a:rPr lang="en-US" sz="2000" dirty="0"/>
              <a:t>of the 21st century, it will be a new world altogether</a:t>
            </a:r>
            <a:r>
              <a:rPr lang="en-US" sz="2000" dirty="0" smtClean="0"/>
              <a:t>.</a:t>
            </a:r>
            <a:endParaRPr lang="en-US" sz="2000" dirty="0"/>
          </a:p>
        </p:txBody>
      </p:sp>
      <p:pic>
        <p:nvPicPr>
          <p:cNvPr id="6146" name="Picture 2" descr="https://www.neuralink.com/images/neuralink_logo_blac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2712" y="3495919"/>
            <a:ext cx="1676400" cy="542681"/>
          </a:xfrm>
          <a:prstGeom prst="rect">
            <a:avLst/>
          </a:prstGeom>
          <a:solidFill>
            <a:schemeClr val="tx1"/>
          </a:solidFill>
          <a:ln>
            <a:solidFill>
              <a:schemeClr val="tx1"/>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2712" y="2209800"/>
            <a:ext cx="1473200" cy="469900"/>
          </a:xfrm>
          <a:prstGeom prst="rect">
            <a:avLst/>
          </a:prstGeom>
        </p:spPr>
      </p:pic>
      <p:sp>
        <p:nvSpPr>
          <p:cNvPr id="4" name="Slide Number Placeholder 3"/>
          <p:cNvSpPr>
            <a:spLocks noGrp="1"/>
          </p:cNvSpPr>
          <p:nvPr>
            <p:ph type="sldNum" sz="quarter" idx="12"/>
          </p:nvPr>
        </p:nvSpPr>
        <p:spPr/>
        <p:txBody>
          <a:bodyPr/>
          <a:lstStyle/>
          <a:p>
            <a:fld id="{2A013F82-EE5E-44EE-A61D-E31C6657F26F}" type="slidenum">
              <a:rPr lang="uk-UA" smtClean="0"/>
              <a:t>63</a:t>
            </a:fld>
            <a:endParaRPr lang="uk-UA"/>
          </a:p>
        </p:txBody>
      </p:sp>
    </p:spTree>
    <p:extLst>
      <p:ext uri="{BB962C8B-B14F-4D97-AF65-F5344CB8AC3E}">
        <p14:creationId xmlns:p14="http://schemas.microsoft.com/office/powerpoint/2010/main" val="31128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4" y="4648200"/>
            <a:ext cx="8692399" cy="762000"/>
          </a:xfrm>
        </p:spPr>
        <p:txBody>
          <a:bodyPr anchor="t" anchorCtr="0"/>
          <a:lstStyle/>
          <a:p>
            <a:r>
              <a:rPr lang="en-US" dirty="0" smtClean="0"/>
              <a:t>Chapter </a:t>
            </a:r>
            <a:r>
              <a:rPr lang="en-US" dirty="0"/>
              <a:t>7</a:t>
            </a:r>
            <a:r>
              <a:rPr lang="en-US" dirty="0" smtClean="0"/>
              <a:t>.</a:t>
            </a:r>
            <a:endParaRPr lang="en-US" dirty="0"/>
          </a:p>
        </p:txBody>
      </p:sp>
      <p:sp>
        <p:nvSpPr>
          <p:cNvPr id="3" name="Text Placeholder 2"/>
          <p:cNvSpPr>
            <a:spLocks noGrp="1"/>
          </p:cNvSpPr>
          <p:nvPr>
            <p:ph type="body" idx="1"/>
          </p:nvPr>
        </p:nvSpPr>
        <p:spPr/>
        <p:txBody>
          <a:bodyPr/>
          <a:lstStyle/>
          <a:p>
            <a:r>
              <a:rPr lang="en-US" dirty="0" smtClean="0"/>
              <a:t>The less traveled road</a:t>
            </a:r>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uk-UA" smtClean="0"/>
              <a:t>64</a:t>
            </a:fld>
            <a:endParaRPr lang="uk-UA"/>
          </a:p>
        </p:txBody>
      </p:sp>
    </p:spTree>
    <p:extLst>
      <p:ext uri="{BB962C8B-B14F-4D97-AF65-F5344CB8AC3E}">
        <p14:creationId xmlns:p14="http://schemas.microsoft.com/office/powerpoint/2010/main" val="14052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less traveled road</a:t>
            </a:r>
            <a:endParaRPr lang="en-US" dirty="0"/>
          </a:p>
        </p:txBody>
      </p:sp>
      <p:sp>
        <p:nvSpPr>
          <p:cNvPr id="9" name="Rectangle 8"/>
          <p:cNvSpPr/>
          <p:nvPr/>
        </p:nvSpPr>
        <p:spPr>
          <a:xfrm>
            <a:off x="452524" y="1200090"/>
            <a:ext cx="11204487" cy="4708981"/>
          </a:xfrm>
          <a:prstGeom prst="rect">
            <a:avLst/>
          </a:prstGeom>
        </p:spPr>
        <p:txBody>
          <a:bodyPr wrap="square">
            <a:spAutoFit/>
          </a:bodyPr>
          <a:lstStyle/>
          <a:p>
            <a:r>
              <a:rPr lang="en-US" sz="2000" dirty="0" smtClean="0">
                <a:solidFill>
                  <a:srgbClr val="00B0F0"/>
                </a:solidFill>
              </a:rPr>
              <a:t>The path to autonomy</a:t>
            </a:r>
          </a:p>
          <a:p>
            <a:pPr marL="342900" indent="-342900">
              <a:buFont typeface="Arial" charset="0"/>
              <a:buChar char="•"/>
            </a:pPr>
            <a:r>
              <a:rPr lang="en-US" sz="2000" dirty="0" smtClean="0"/>
              <a:t>In the past, technology displaced large numbers </a:t>
            </a:r>
            <a:r>
              <a:rPr lang="en-US" sz="2000" dirty="0"/>
              <a:t>of jobs but </a:t>
            </a:r>
            <a:r>
              <a:rPr lang="en-US" sz="2000" dirty="0" smtClean="0"/>
              <a:t>it created many new high-paying jobs.</a:t>
            </a:r>
          </a:p>
          <a:p>
            <a:pPr marL="342900" indent="-342900">
              <a:buFont typeface="Arial" charset="0"/>
              <a:buChar char="•"/>
            </a:pPr>
            <a:r>
              <a:rPr lang="en-US" sz="2000" dirty="0" smtClean="0"/>
              <a:t>Given the increasing population, </a:t>
            </a:r>
            <a:r>
              <a:rPr lang="en-US" sz="2000" dirty="0"/>
              <a:t>technology must create more </a:t>
            </a:r>
            <a:r>
              <a:rPr lang="en-US" sz="2000" dirty="0" smtClean="0"/>
              <a:t>new jobs than displaced ones in </a:t>
            </a:r>
            <a:r>
              <a:rPr lang="en-US" sz="2000" dirty="0"/>
              <a:t>order to keep unemployment at </a:t>
            </a:r>
            <a:r>
              <a:rPr lang="en-US" sz="2000" dirty="0" smtClean="0"/>
              <a:t>current levels.</a:t>
            </a:r>
          </a:p>
          <a:p>
            <a:pPr marL="342900" indent="-342900">
              <a:buFont typeface="Arial" charset="0"/>
              <a:buChar char="•"/>
            </a:pPr>
            <a:r>
              <a:rPr lang="en-US" sz="2000" dirty="0" smtClean="0"/>
              <a:t>Globalization </a:t>
            </a:r>
            <a:r>
              <a:rPr lang="en-US" sz="2000" dirty="0"/>
              <a:t>can easily shift jobs across the </a:t>
            </a:r>
            <a:r>
              <a:rPr lang="en-US" sz="2000" dirty="0" smtClean="0"/>
              <a:t>planet.</a:t>
            </a:r>
          </a:p>
          <a:p>
            <a:pPr marL="800100" lvl="1" indent="-342900">
              <a:buFont typeface="Wingdings" charset="2"/>
              <a:buChar char="Ø"/>
            </a:pPr>
            <a:r>
              <a:rPr lang="en-US" sz="2000" dirty="0"/>
              <a:t>P</a:t>
            </a:r>
            <a:r>
              <a:rPr lang="en-US" sz="2000" dirty="0" smtClean="0"/>
              <a:t>opulation </a:t>
            </a:r>
            <a:r>
              <a:rPr lang="en-US" sz="2000" dirty="0"/>
              <a:t>growth on some parts of the earth can affect unemployment globally.</a:t>
            </a:r>
          </a:p>
          <a:p>
            <a:pPr marL="342900" indent="-342900">
              <a:buFont typeface="Arial" charset="0"/>
              <a:buChar char="•"/>
            </a:pPr>
            <a:r>
              <a:rPr lang="en-US" sz="2000" dirty="0" smtClean="0"/>
              <a:t>Technology cannot increasingly </a:t>
            </a:r>
            <a:r>
              <a:rPr lang="en-US" sz="2000" dirty="0"/>
              <a:t>depend on </a:t>
            </a:r>
            <a:r>
              <a:rPr lang="en-US" sz="2000" dirty="0" smtClean="0"/>
              <a:t>humanity in order to operate.</a:t>
            </a:r>
          </a:p>
          <a:p>
            <a:pPr marL="342900" indent="-342900">
              <a:buFont typeface="Arial" charset="0"/>
              <a:buChar char="•"/>
            </a:pPr>
            <a:r>
              <a:rPr lang="en-US" sz="2000" dirty="0" smtClean="0"/>
              <a:t>Dependencies are bound to decrease over time until technology becomes fully autonomous</a:t>
            </a:r>
            <a:r>
              <a:rPr lang="en-US" sz="2000" dirty="0"/>
              <a:t>.</a:t>
            </a:r>
          </a:p>
          <a:p>
            <a:pPr marL="800100" lvl="1" indent="-342900">
              <a:buFont typeface="Wingdings" charset="2"/>
              <a:buChar char="Ø"/>
            </a:pPr>
            <a:r>
              <a:rPr lang="en-US" sz="2000" i="1" dirty="0" smtClean="0"/>
              <a:t>Operational autonomy: </a:t>
            </a:r>
            <a:r>
              <a:rPr lang="en-US" sz="2000" dirty="0" smtClean="0"/>
              <a:t>the </a:t>
            </a:r>
            <a:r>
              <a:rPr lang="en-US" sz="2000" dirty="0"/>
              <a:t>ability to operate autonomously without </a:t>
            </a:r>
            <a:r>
              <a:rPr lang="en-US" sz="2000" dirty="0" smtClean="0"/>
              <a:t>external assistance.</a:t>
            </a:r>
          </a:p>
          <a:p>
            <a:pPr marL="800100" lvl="1" indent="-342900">
              <a:buFont typeface="Wingdings" charset="2"/>
              <a:buChar char="Ø"/>
            </a:pPr>
            <a:r>
              <a:rPr lang="en-US" sz="2000" i="1" dirty="0" smtClean="0"/>
              <a:t>Structural autonomy:</a:t>
            </a:r>
            <a:r>
              <a:rPr lang="en-US" sz="2000" dirty="0" smtClean="0"/>
              <a:t> the </a:t>
            </a:r>
            <a:r>
              <a:rPr lang="en-US" sz="2000" dirty="0"/>
              <a:t>ability of </a:t>
            </a:r>
            <a:r>
              <a:rPr lang="en-US" sz="2000" dirty="0" smtClean="0"/>
              <a:t>technology to </a:t>
            </a:r>
            <a:r>
              <a:rPr lang="en-US" sz="2000" dirty="0"/>
              <a:t>modify its </a:t>
            </a:r>
            <a:r>
              <a:rPr lang="en-US" sz="2000" dirty="0" smtClean="0"/>
              <a:t>structure and evolve </a:t>
            </a:r>
            <a:r>
              <a:rPr lang="en-US" sz="2000" dirty="0"/>
              <a:t>on its </a:t>
            </a:r>
            <a:r>
              <a:rPr lang="en-US" sz="2000" dirty="0" smtClean="0"/>
              <a:t>own.</a:t>
            </a:r>
            <a:endParaRPr lang="en-US" sz="2000" dirty="0"/>
          </a:p>
          <a:p>
            <a:pPr marL="342900" indent="-342900">
              <a:buFont typeface="Arial" charset="0"/>
              <a:buChar char="•"/>
            </a:pPr>
            <a:r>
              <a:rPr lang="en-US" sz="2000" dirty="0" smtClean="0"/>
              <a:t>Dependence </a:t>
            </a:r>
            <a:r>
              <a:rPr lang="en-US" sz="2000" dirty="0"/>
              <a:t>on humanity is a tentative arrangement and merely a step in a long process of augmenting and expanding learning and </a:t>
            </a:r>
            <a:r>
              <a:rPr lang="en-US" sz="2000" dirty="0" smtClean="0"/>
              <a:t>intelligence.</a:t>
            </a:r>
          </a:p>
          <a:p>
            <a:pPr marL="342900" indent="-342900">
              <a:buFont typeface="Arial" charset="0"/>
              <a:buChar char="•"/>
            </a:pPr>
            <a:r>
              <a:rPr lang="en-US" sz="2000" dirty="0" smtClean="0"/>
              <a:t>For every job that neural networks create, they will </a:t>
            </a:r>
            <a:r>
              <a:rPr lang="en-US" sz="2000" dirty="0"/>
              <a:t>displace tens or hundreds </a:t>
            </a:r>
            <a:r>
              <a:rPr lang="en-US" sz="2000" dirty="0" smtClean="0"/>
              <a:t>more.</a:t>
            </a:r>
            <a:br>
              <a:rPr lang="en-US" sz="2000" dirty="0" smtClean="0"/>
            </a:br>
            <a:r>
              <a:rPr lang="en-US" sz="2000" dirty="0" smtClean="0">
                <a:solidFill>
                  <a:schemeClr val="tx1">
                    <a:lumMod val="50000"/>
                  </a:schemeClr>
                </a:solidFill>
              </a:rPr>
              <a:t>(One </a:t>
            </a:r>
            <a:r>
              <a:rPr lang="en-US" sz="2000" dirty="0">
                <a:solidFill>
                  <a:schemeClr val="tx1">
                    <a:lumMod val="50000"/>
                  </a:schemeClr>
                </a:solidFill>
              </a:rPr>
              <a:t>in seven jobs in the U.S. is </a:t>
            </a:r>
            <a:r>
              <a:rPr lang="en-US" sz="2000" dirty="0" smtClean="0">
                <a:solidFill>
                  <a:schemeClr val="tx1">
                    <a:lumMod val="50000"/>
                  </a:schemeClr>
                </a:solidFill>
              </a:rPr>
              <a:t>transportation-related. </a:t>
            </a:r>
            <a:r>
              <a:rPr lang="en-US" sz="2000" dirty="0">
                <a:solidFill>
                  <a:schemeClr val="tx1">
                    <a:lumMod val="50000"/>
                  </a:schemeClr>
                </a:solidFill>
              </a:rPr>
              <a:t>We cannot expect the neural enterprise, even as a whole, to create that many jobs</a:t>
            </a:r>
            <a:r>
              <a:rPr lang="en-US" sz="2000" dirty="0" smtClean="0">
                <a:solidFill>
                  <a:schemeClr val="tx1">
                    <a:lumMod val="50000"/>
                  </a:schemeClr>
                </a:solidFill>
              </a:rPr>
              <a:t>.)</a:t>
            </a:r>
            <a:endParaRPr lang="en-US" sz="2000" dirty="0">
              <a:solidFill>
                <a:schemeClr val="tx1">
                  <a:lumMod val="50000"/>
                </a:schemeClr>
              </a:solidFill>
            </a:endParaRPr>
          </a:p>
        </p:txBody>
      </p:sp>
      <p:sp>
        <p:nvSpPr>
          <p:cNvPr id="2" name="Slide Number Placeholder 1"/>
          <p:cNvSpPr>
            <a:spLocks noGrp="1"/>
          </p:cNvSpPr>
          <p:nvPr>
            <p:ph type="sldNum" sz="quarter" idx="12"/>
          </p:nvPr>
        </p:nvSpPr>
        <p:spPr/>
        <p:txBody>
          <a:bodyPr/>
          <a:lstStyle/>
          <a:p>
            <a:fld id="{2A013F82-EE5E-44EE-A61D-E31C6657F26F}" type="slidenum">
              <a:rPr lang="uk-UA" smtClean="0"/>
              <a:t>65</a:t>
            </a:fld>
            <a:endParaRPr lang="uk-UA"/>
          </a:p>
        </p:txBody>
      </p:sp>
    </p:spTree>
    <p:extLst>
      <p:ext uri="{BB962C8B-B14F-4D97-AF65-F5344CB8AC3E}">
        <p14:creationId xmlns:p14="http://schemas.microsoft.com/office/powerpoint/2010/main" val="108191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less traveled road</a:t>
            </a:r>
            <a:endParaRPr lang="en-US" dirty="0"/>
          </a:p>
        </p:txBody>
      </p:sp>
      <p:sp>
        <p:nvSpPr>
          <p:cNvPr id="9" name="Rectangle 8"/>
          <p:cNvSpPr/>
          <p:nvPr/>
        </p:nvSpPr>
        <p:spPr>
          <a:xfrm>
            <a:off x="452524" y="1200090"/>
            <a:ext cx="11204487" cy="4093428"/>
          </a:xfrm>
          <a:prstGeom prst="rect">
            <a:avLst/>
          </a:prstGeom>
        </p:spPr>
        <p:txBody>
          <a:bodyPr wrap="square">
            <a:spAutoFit/>
          </a:bodyPr>
          <a:lstStyle/>
          <a:p>
            <a:r>
              <a:rPr lang="en-US" sz="2000" dirty="0" smtClean="0">
                <a:solidFill>
                  <a:srgbClr val="00B0F0"/>
                </a:solidFill>
              </a:rPr>
              <a:t>Social effects of autonomous technology</a:t>
            </a:r>
          </a:p>
          <a:p>
            <a:pPr marL="342900" indent="-342900">
              <a:buFont typeface="Arial" charset="0"/>
              <a:buChar char="•"/>
            </a:pPr>
            <a:r>
              <a:rPr lang="en-US" sz="2000" dirty="0" smtClean="0"/>
              <a:t>Unprecedented </a:t>
            </a:r>
            <a:r>
              <a:rPr lang="en-US" sz="2000" dirty="0"/>
              <a:t>levels of poverty and unemployment across the </a:t>
            </a:r>
            <a:r>
              <a:rPr lang="en-US" sz="2000" dirty="0" smtClean="0"/>
              <a:t>planet.</a:t>
            </a:r>
          </a:p>
          <a:p>
            <a:pPr marL="342900" indent="-342900">
              <a:buFont typeface="Arial" charset="0"/>
              <a:buChar char="•"/>
            </a:pPr>
            <a:r>
              <a:rPr lang="en-US" sz="2000" dirty="0" smtClean="0"/>
              <a:t>Over-populated </a:t>
            </a:r>
            <a:r>
              <a:rPr lang="en-US" sz="2000" dirty="0"/>
              <a:t>nations </a:t>
            </a:r>
            <a:r>
              <a:rPr lang="en-US" sz="2000" dirty="0" smtClean="0"/>
              <a:t>will </a:t>
            </a:r>
            <a:r>
              <a:rPr lang="en-US" sz="2000" dirty="0"/>
              <a:t>be the ones most dramatically </a:t>
            </a:r>
            <a:r>
              <a:rPr lang="en-US" sz="2000" dirty="0" smtClean="0"/>
              <a:t>affected.</a:t>
            </a:r>
          </a:p>
          <a:p>
            <a:pPr marL="342900" indent="-342900">
              <a:buFont typeface="Arial" charset="0"/>
              <a:buChar char="•"/>
            </a:pPr>
            <a:r>
              <a:rPr lang="en-US" sz="2000" dirty="0" smtClean="0"/>
              <a:t>Productivity </a:t>
            </a:r>
            <a:r>
              <a:rPr lang="en-US" sz="2000" dirty="0"/>
              <a:t>and wealth will increase dramatically but only a small fraction of the population will benefit from </a:t>
            </a:r>
            <a:r>
              <a:rPr lang="en-US" sz="2000" dirty="0" smtClean="0"/>
              <a:t>it.</a:t>
            </a:r>
          </a:p>
          <a:p>
            <a:pPr marL="342900" indent="-342900">
              <a:buFont typeface="Arial" charset="0"/>
              <a:buChar char="•"/>
            </a:pPr>
            <a:r>
              <a:rPr lang="en-US" sz="2000" dirty="0" smtClean="0"/>
              <a:t>Wealth </a:t>
            </a:r>
            <a:r>
              <a:rPr lang="en-US" sz="2000" dirty="0"/>
              <a:t>concentration will </a:t>
            </a:r>
            <a:r>
              <a:rPr lang="en-US" sz="2000" dirty="0" smtClean="0"/>
              <a:t>rise at unseen levels.</a:t>
            </a:r>
          </a:p>
          <a:p>
            <a:pPr marL="342900" indent="-342900">
              <a:buFont typeface="Arial" charset="0"/>
              <a:buChar char="•"/>
            </a:pPr>
            <a:r>
              <a:rPr lang="en-US" sz="2000" dirty="0"/>
              <a:t>G</a:t>
            </a:r>
            <a:r>
              <a:rPr lang="en-US" sz="2000" dirty="0" smtClean="0"/>
              <a:t>overnments </a:t>
            </a:r>
            <a:r>
              <a:rPr lang="en-US" sz="2000" dirty="0"/>
              <a:t>will have to apply radical measures, such as negative </a:t>
            </a:r>
            <a:r>
              <a:rPr lang="en-US" sz="2000" dirty="0" smtClean="0"/>
              <a:t>taxation or </a:t>
            </a:r>
            <a:r>
              <a:rPr lang="en-US" sz="2000" dirty="0"/>
              <a:t>a free universal living </a:t>
            </a:r>
            <a:r>
              <a:rPr lang="en-US" sz="2000" dirty="0" smtClean="0"/>
              <a:t>wages </a:t>
            </a:r>
            <a:r>
              <a:rPr lang="en-US" sz="2000" dirty="0"/>
              <a:t>to stabilize society. </a:t>
            </a:r>
            <a:endParaRPr lang="en-US" sz="2000" dirty="0" smtClean="0"/>
          </a:p>
          <a:p>
            <a:pPr marL="342900" indent="-342900">
              <a:buFont typeface="Arial" charset="0"/>
              <a:buChar char="•"/>
            </a:pPr>
            <a:r>
              <a:rPr lang="en-US" sz="2000" dirty="0" smtClean="0"/>
              <a:t>By </a:t>
            </a:r>
            <a:r>
              <a:rPr lang="en-US" sz="2000" dirty="0"/>
              <a:t>the end of the 21st century, </a:t>
            </a:r>
            <a:r>
              <a:rPr lang="en-US" sz="2000" dirty="0" smtClean="0"/>
              <a:t>the </a:t>
            </a:r>
            <a:r>
              <a:rPr lang="en-US" sz="2000" dirty="0"/>
              <a:t>utility and </a:t>
            </a:r>
            <a:r>
              <a:rPr lang="en-US" sz="2000" dirty="0" smtClean="0"/>
              <a:t>the </a:t>
            </a:r>
            <a:r>
              <a:rPr lang="en-US" sz="2000" dirty="0"/>
              <a:t>right of the human race to exist in a multi-billion population will be </a:t>
            </a:r>
            <a:r>
              <a:rPr lang="en-US" sz="2000" dirty="0" smtClean="0"/>
              <a:t>questioned.</a:t>
            </a:r>
          </a:p>
          <a:p>
            <a:pPr marL="800100" lvl="1" indent="-342900">
              <a:buFont typeface="Wingdings" charset="2"/>
              <a:buChar char="Ø"/>
            </a:pPr>
            <a:r>
              <a:rPr lang="en-US" sz="2000" dirty="0" smtClean="0"/>
              <a:t>We have assumed that right ourselves and sustained the condition with the force of our intelligence and technology. </a:t>
            </a:r>
          </a:p>
          <a:p>
            <a:pPr marL="800100" lvl="1" indent="-342900">
              <a:buFont typeface="Wingdings" charset="2"/>
              <a:buChar char="Ø"/>
            </a:pPr>
            <a:r>
              <a:rPr lang="en-US" sz="2000" dirty="0" smtClean="0"/>
              <a:t>Over-population is </a:t>
            </a:r>
            <a:r>
              <a:rPr lang="en-US" sz="2000" dirty="0"/>
              <a:t>an irrational and selfish state of existence that cannot withstand scrutiny.</a:t>
            </a:r>
          </a:p>
        </p:txBody>
      </p:sp>
      <p:sp>
        <p:nvSpPr>
          <p:cNvPr id="2" name="Slide Number Placeholder 1"/>
          <p:cNvSpPr>
            <a:spLocks noGrp="1"/>
          </p:cNvSpPr>
          <p:nvPr>
            <p:ph type="sldNum" sz="quarter" idx="12"/>
          </p:nvPr>
        </p:nvSpPr>
        <p:spPr/>
        <p:txBody>
          <a:bodyPr/>
          <a:lstStyle/>
          <a:p>
            <a:fld id="{2A013F82-EE5E-44EE-A61D-E31C6657F26F}" type="slidenum">
              <a:rPr lang="uk-UA" smtClean="0"/>
              <a:t>66</a:t>
            </a:fld>
            <a:endParaRPr lang="uk-UA"/>
          </a:p>
        </p:txBody>
      </p:sp>
    </p:spTree>
    <p:extLst>
      <p:ext uri="{BB962C8B-B14F-4D97-AF65-F5344CB8AC3E}">
        <p14:creationId xmlns:p14="http://schemas.microsoft.com/office/powerpoint/2010/main" val="18025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less traveled road</a:t>
            </a:r>
            <a:endParaRPr lang="en-US" dirty="0"/>
          </a:p>
        </p:txBody>
      </p:sp>
      <p:sp>
        <p:nvSpPr>
          <p:cNvPr id="9" name="Rectangle 8"/>
          <p:cNvSpPr/>
          <p:nvPr/>
        </p:nvSpPr>
        <p:spPr>
          <a:xfrm>
            <a:off x="452524" y="1200090"/>
            <a:ext cx="11204487" cy="3785652"/>
          </a:xfrm>
          <a:prstGeom prst="rect">
            <a:avLst/>
          </a:prstGeom>
        </p:spPr>
        <p:txBody>
          <a:bodyPr wrap="square">
            <a:spAutoFit/>
          </a:bodyPr>
          <a:lstStyle/>
          <a:p>
            <a:r>
              <a:rPr lang="en-US" sz="2000" dirty="0" smtClean="0">
                <a:solidFill>
                  <a:srgbClr val="00B0F0"/>
                </a:solidFill>
              </a:rPr>
              <a:t>A global liability</a:t>
            </a:r>
          </a:p>
          <a:p>
            <a:pPr marL="342900" indent="-342900">
              <a:buFont typeface="Arial" charset="0"/>
              <a:buChar char="•"/>
            </a:pPr>
            <a:r>
              <a:rPr lang="en-US" sz="2000" dirty="0"/>
              <a:t>H</a:t>
            </a:r>
            <a:r>
              <a:rPr lang="en-US" sz="2000" dirty="0" smtClean="0"/>
              <a:t>umanity </a:t>
            </a:r>
            <a:r>
              <a:rPr lang="en-US" sz="2000" dirty="0"/>
              <a:t>is on a path to devastate the planet and its ecosystem</a:t>
            </a:r>
            <a:r>
              <a:rPr lang="en-US" sz="2000" dirty="0" smtClean="0"/>
              <a:t>.</a:t>
            </a:r>
          </a:p>
          <a:p>
            <a:pPr marL="800100" lvl="1" indent="-342900">
              <a:buFont typeface="Wingdings" charset="2"/>
              <a:buChar char="Ø"/>
            </a:pPr>
            <a:r>
              <a:rPr lang="en-US" sz="2000" dirty="0" smtClean="0"/>
              <a:t>There have been 5 major </a:t>
            </a:r>
            <a:r>
              <a:rPr lang="en-US" sz="2000" dirty="0"/>
              <a:t>extinction events in the last 500 million years on </a:t>
            </a:r>
            <a:r>
              <a:rPr lang="en-US" sz="2000" dirty="0" smtClean="0"/>
              <a:t>earth.</a:t>
            </a:r>
          </a:p>
          <a:p>
            <a:pPr marL="800100" lvl="1" indent="-342900">
              <a:buFont typeface="Wingdings" charset="2"/>
              <a:buChar char="Ø"/>
            </a:pPr>
            <a:r>
              <a:rPr lang="en-US" sz="2000" dirty="0" smtClean="0"/>
              <a:t>Climate </a:t>
            </a:r>
            <a:r>
              <a:rPr lang="en-US" sz="2000" dirty="0"/>
              <a:t>change is consistently associated with </a:t>
            </a:r>
            <a:r>
              <a:rPr lang="en-US" sz="2000" dirty="0" smtClean="0"/>
              <a:t>4 of them.</a:t>
            </a:r>
          </a:p>
          <a:p>
            <a:pPr marL="800100" lvl="1" indent="-342900">
              <a:buFont typeface="Wingdings" charset="2"/>
              <a:buChar char="Ø"/>
            </a:pPr>
            <a:r>
              <a:rPr lang="en-US" sz="2000" dirty="0" smtClean="0"/>
              <a:t>We </a:t>
            </a:r>
            <a:r>
              <a:rPr lang="en-US" sz="2000" dirty="0"/>
              <a:t>seem to be in the midst of the sixth extinction event</a:t>
            </a:r>
            <a:r>
              <a:rPr lang="en-US" sz="2000" dirty="0" smtClean="0"/>
              <a:t>.</a:t>
            </a:r>
          </a:p>
          <a:p>
            <a:pPr marL="1257300" lvl="2" indent="-342900">
              <a:buFont typeface="Wingdings" charset="2"/>
              <a:buChar char="§"/>
            </a:pPr>
            <a:r>
              <a:rPr lang="en-US" sz="2000" dirty="0" smtClean="0"/>
              <a:t>Extinctions </a:t>
            </a:r>
            <a:r>
              <a:rPr lang="en-US" sz="2000" dirty="0"/>
              <a:t>are currently taking place at 100 to 1000 times the background rate, according to the U.N.’s Millennium Ecosystem </a:t>
            </a:r>
            <a:r>
              <a:rPr lang="en-US" sz="2000" dirty="0" smtClean="0"/>
              <a:t>Assessment.</a:t>
            </a:r>
          </a:p>
          <a:p>
            <a:pPr marL="1257300" lvl="2" indent="-342900">
              <a:buFont typeface="Wingdings" charset="2"/>
              <a:buChar char="§"/>
            </a:pPr>
            <a:r>
              <a:rPr lang="en-US" sz="2000" dirty="0" smtClean="0"/>
              <a:t>Many </a:t>
            </a:r>
            <a:r>
              <a:rPr lang="en-US" sz="2000" dirty="0"/>
              <a:t>have adopted the term </a:t>
            </a:r>
            <a:r>
              <a:rPr lang="en-US" sz="2000" i="1" dirty="0" err="1"/>
              <a:t>anthropocene</a:t>
            </a:r>
            <a:r>
              <a:rPr lang="en-US" sz="2000" i="1" dirty="0"/>
              <a:t> extinction</a:t>
            </a:r>
            <a:r>
              <a:rPr lang="en-US" sz="2000" dirty="0"/>
              <a:t> for the sixth event. </a:t>
            </a:r>
            <a:endParaRPr lang="en-US" sz="2000" dirty="0" smtClean="0"/>
          </a:p>
          <a:p>
            <a:pPr marL="800100" lvl="1" indent="-342900">
              <a:buFont typeface="Wingdings" charset="2"/>
              <a:buChar char="Ø"/>
            </a:pPr>
            <a:r>
              <a:rPr lang="en-US" sz="2000" dirty="0" smtClean="0"/>
              <a:t>The </a:t>
            </a:r>
            <a:r>
              <a:rPr lang="en-US" sz="2000" dirty="0"/>
              <a:t>effects of climate change </a:t>
            </a:r>
            <a:r>
              <a:rPr lang="en-US" sz="2000" dirty="0" smtClean="0"/>
              <a:t>could </a:t>
            </a:r>
            <a:r>
              <a:rPr lang="en-US" sz="2000" dirty="0"/>
              <a:t>be </a:t>
            </a:r>
            <a:r>
              <a:rPr lang="en-US" sz="2000" dirty="0" smtClean="0"/>
              <a:t>catastrophic.</a:t>
            </a:r>
          </a:p>
          <a:p>
            <a:pPr marL="1257300" lvl="2" indent="-342900">
              <a:buFont typeface="Wingdings" charset="2"/>
              <a:buChar char="§"/>
            </a:pPr>
            <a:r>
              <a:rPr lang="en-US" sz="2000" dirty="0" smtClean="0"/>
              <a:t>And </a:t>
            </a:r>
            <a:r>
              <a:rPr lang="en-US" sz="2000" dirty="0"/>
              <a:t>yet we have treated climate change with </a:t>
            </a:r>
            <a:r>
              <a:rPr lang="en-US" sz="2000" dirty="0" smtClean="0"/>
              <a:t>levity</a:t>
            </a:r>
            <a:r>
              <a:rPr lang="en-US" sz="2000" dirty="0"/>
              <a:t>, doubt, sensationalism, and unsupported optimism. </a:t>
            </a:r>
            <a:endParaRPr lang="en-US" sz="2000" dirty="0" smtClean="0"/>
          </a:p>
          <a:p>
            <a:pPr marL="800100" lvl="1" indent="-342900">
              <a:buFont typeface="Wingdings" charset="2"/>
              <a:buChar char="Ø"/>
            </a:pPr>
            <a:r>
              <a:rPr lang="en-US" sz="2000" dirty="0" smtClean="0"/>
              <a:t>It is time for new management that </a:t>
            </a:r>
            <a:r>
              <a:rPr lang="en-US" sz="2000" dirty="0"/>
              <a:t>will treat the planet more carefully and responsibly</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fld id="{2A013F82-EE5E-44EE-A61D-E31C6657F26F}" type="slidenum">
              <a:rPr lang="uk-UA" smtClean="0"/>
              <a:t>67</a:t>
            </a:fld>
            <a:endParaRPr lang="uk-UA"/>
          </a:p>
        </p:txBody>
      </p:sp>
    </p:spTree>
    <p:extLst>
      <p:ext uri="{BB962C8B-B14F-4D97-AF65-F5344CB8AC3E}">
        <p14:creationId xmlns:p14="http://schemas.microsoft.com/office/powerpoint/2010/main" val="85381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less traveled road</a:t>
            </a:r>
            <a:endParaRPr lang="en-US" dirty="0"/>
          </a:p>
        </p:txBody>
      </p:sp>
      <p:sp>
        <p:nvSpPr>
          <p:cNvPr id="9" name="Rectangle 8"/>
          <p:cNvSpPr/>
          <p:nvPr/>
        </p:nvSpPr>
        <p:spPr>
          <a:xfrm>
            <a:off x="452524" y="1200090"/>
            <a:ext cx="11204487" cy="4708981"/>
          </a:xfrm>
          <a:prstGeom prst="rect">
            <a:avLst/>
          </a:prstGeom>
        </p:spPr>
        <p:txBody>
          <a:bodyPr wrap="square">
            <a:spAutoFit/>
          </a:bodyPr>
          <a:lstStyle/>
          <a:p>
            <a:r>
              <a:rPr lang="en-US" sz="2000" dirty="0" smtClean="0">
                <a:solidFill>
                  <a:srgbClr val="00B0F0"/>
                </a:solidFill>
              </a:rPr>
              <a:t>A transition will take place</a:t>
            </a:r>
          </a:p>
          <a:p>
            <a:pPr marL="342900" indent="-342900">
              <a:buFont typeface="Arial" charset="0"/>
              <a:buChar char="•"/>
            </a:pPr>
            <a:r>
              <a:rPr lang="en-US" sz="2000" dirty="0" smtClean="0"/>
              <a:t>Digital and biological intelligence </a:t>
            </a:r>
            <a:r>
              <a:rPr lang="en-US" sz="2000" dirty="0"/>
              <a:t>will merge </a:t>
            </a:r>
            <a:r>
              <a:rPr lang="en-US" sz="2000" dirty="0" smtClean="0"/>
              <a:t>or co-exist.</a:t>
            </a:r>
          </a:p>
          <a:p>
            <a:pPr marL="342900" indent="-342900">
              <a:buFont typeface="Arial" charset="0"/>
              <a:buChar char="•"/>
            </a:pPr>
            <a:r>
              <a:rPr lang="en-US" sz="2000" dirty="0" smtClean="0"/>
              <a:t>Productivity </a:t>
            </a:r>
            <a:r>
              <a:rPr lang="en-US" sz="2000" dirty="0"/>
              <a:t>and progress rates will reach astonishing </a:t>
            </a:r>
            <a:r>
              <a:rPr lang="en-US" sz="2000" dirty="0" smtClean="0"/>
              <a:t>levels.</a:t>
            </a:r>
          </a:p>
          <a:p>
            <a:pPr marL="342900" indent="-342900">
              <a:buFont typeface="Arial" charset="0"/>
              <a:buChar char="•"/>
            </a:pPr>
            <a:r>
              <a:rPr lang="en-US" sz="2000" dirty="0" smtClean="0"/>
              <a:t>Decisions</a:t>
            </a:r>
            <a:r>
              <a:rPr lang="en-US" sz="2000" dirty="0"/>
              <a:t>, policies, and legal frameworks will be driven </a:t>
            </a:r>
            <a:r>
              <a:rPr lang="en-US" sz="2000" dirty="0" smtClean="0"/>
              <a:t>primarily by science.</a:t>
            </a:r>
          </a:p>
          <a:p>
            <a:pPr marL="342900" indent="-342900">
              <a:buFont typeface="Arial" charset="0"/>
              <a:buChar char="•"/>
            </a:pPr>
            <a:r>
              <a:rPr lang="en-US" sz="2000" dirty="0" smtClean="0"/>
              <a:t>Societies </a:t>
            </a:r>
            <a:r>
              <a:rPr lang="en-US" sz="2000" dirty="0"/>
              <a:t>will adapt and populations will be reduced and kept at manageable </a:t>
            </a:r>
            <a:r>
              <a:rPr lang="en-US" sz="2000" dirty="0" smtClean="0"/>
              <a:t>levels.</a:t>
            </a:r>
          </a:p>
          <a:p>
            <a:pPr marL="342900" indent="-342900">
              <a:buFont typeface="Arial" charset="0"/>
              <a:buChar char="•"/>
            </a:pPr>
            <a:r>
              <a:rPr lang="en-US" sz="2000" dirty="0" smtClean="0"/>
              <a:t>Economies </a:t>
            </a:r>
            <a:r>
              <a:rPr lang="en-US" sz="2000" dirty="0"/>
              <a:t>and nations, as well as the entire planet and its ecosystem will become more stable.</a:t>
            </a:r>
          </a:p>
          <a:p>
            <a:r>
              <a:rPr lang="en-US" sz="2000" dirty="0" smtClean="0">
                <a:solidFill>
                  <a:srgbClr val="00B0F0"/>
                </a:solidFill>
              </a:rPr>
              <a:t>The </a:t>
            </a:r>
            <a:r>
              <a:rPr lang="en-US" sz="2000" dirty="0">
                <a:solidFill>
                  <a:srgbClr val="00B0F0"/>
                </a:solidFill>
              </a:rPr>
              <a:t>transition may prove to </a:t>
            </a:r>
            <a:r>
              <a:rPr lang="en-US" sz="2000">
                <a:solidFill>
                  <a:srgbClr val="00B0F0"/>
                </a:solidFill>
              </a:rPr>
              <a:t>be </a:t>
            </a:r>
            <a:r>
              <a:rPr lang="en-US" sz="2000" smtClean="0">
                <a:solidFill>
                  <a:srgbClr val="00B0F0"/>
                </a:solidFill>
              </a:rPr>
              <a:t>difficult</a:t>
            </a:r>
            <a:endParaRPr lang="en-US" sz="2000" dirty="0" smtClean="0"/>
          </a:p>
          <a:p>
            <a:pPr marL="342900" indent="-342900">
              <a:buFont typeface="Arial" charset="0"/>
              <a:buChar char="•"/>
            </a:pPr>
            <a:r>
              <a:rPr lang="en-US" sz="2000" dirty="0" smtClean="0"/>
              <a:t>Population </a:t>
            </a:r>
            <a:r>
              <a:rPr lang="en-US" sz="2000" dirty="0"/>
              <a:t>reductions will not be easy. The strain on over-populated nations will be enormous. </a:t>
            </a:r>
            <a:endParaRPr lang="en-US" sz="2000" dirty="0" smtClean="0"/>
          </a:p>
          <a:p>
            <a:pPr marL="342900" indent="-342900">
              <a:buFont typeface="Arial" charset="0"/>
              <a:buChar char="•"/>
            </a:pPr>
            <a:r>
              <a:rPr lang="en-US" sz="2000" dirty="0" smtClean="0"/>
              <a:t>Without economic </a:t>
            </a:r>
            <a:r>
              <a:rPr lang="en-US" sz="2000" dirty="0"/>
              <a:t>measures to support the least privileged, poverty and unemployment will expand dramatically. </a:t>
            </a:r>
            <a:endParaRPr lang="en-US" sz="2000" dirty="0" smtClean="0"/>
          </a:p>
          <a:p>
            <a:pPr marL="342900" indent="-342900">
              <a:buFont typeface="Arial" charset="0"/>
              <a:buChar char="•"/>
            </a:pPr>
            <a:r>
              <a:rPr lang="en-US" sz="2000" dirty="0" smtClean="0"/>
              <a:t>Strict </a:t>
            </a:r>
            <a:r>
              <a:rPr lang="en-US" sz="2000" dirty="0"/>
              <a:t>immigration policies may apply for a number of decades. </a:t>
            </a:r>
            <a:endParaRPr lang="en-US" sz="2000" dirty="0" smtClean="0"/>
          </a:p>
          <a:p>
            <a:pPr marL="342900" indent="-342900">
              <a:buFont typeface="Arial" charset="0"/>
              <a:buChar char="•"/>
            </a:pPr>
            <a:r>
              <a:rPr lang="en-US" sz="2000" dirty="0" smtClean="0"/>
              <a:t>Extreme </a:t>
            </a:r>
            <a:r>
              <a:rPr lang="en-US" sz="2000" dirty="0"/>
              <a:t>political forces may gain power or greater representation</a:t>
            </a:r>
            <a:r>
              <a:rPr lang="en-US" sz="2000" dirty="0" smtClean="0"/>
              <a:t>.</a:t>
            </a:r>
          </a:p>
          <a:p>
            <a:pPr marL="342900" indent="-342900">
              <a:buFont typeface="Arial" charset="0"/>
              <a:buChar char="•"/>
            </a:pPr>
            <a:r>
              <a:rPr lang="en-US" sz="2000" dirty="0" smtClean="0"/>
              <a:t> Some </a:t>
            </a:r>
            <a:r>
              <a:rPr lang="en-US" sz="2000" dirty="0"/>
              <a:t>nations or sections of society may be permanently left behind, their populations living in abject poverty</a:t>
            </a:r>
            <a:r>
              <a:rPr lang="en-US" sz="2000" dirty="0" smtClean="0"/>
              <a:t>.</a:t>
            </a:r>
          </a:p>
          <a:p>
            <a:pPr marL="342900" indent="-342900">
              <a:buFont typeface="Arial" charset="0"/>
              <a:buChar char="•"/>
            </a:pPr>
            <a:r>
              <a:rPr lang="en-US" sz="2000" dirty="0"/>
              <a:t> It will take great political will and coordination of nations to make the transition least painful. </a:t>
            </a:r>
            <a:endParaRPr lang="en-US" sz="2000" dirty="0" smtClean="0"/>
          </a:p>
        </p:txBody>
      </p:sp>
      <p:sp>
        <p:nvSpPr>
          <p:cNvPr id="2" name="Slide Number Placeholder 1"/>
          <p:cNvSpPr>
            <a:spLocks noGrp="1"/>
          </p:cNvSpPr>
          <p:nvPr>
            <p:ph type="sldNum" sz="quarter" idx="12"/>
          </p:nvPr>
        </p:nvSpPr>
        <p:spPr/>
        <p:txBody>
          <a:bodyPr/>
          <a:lstStyle/>
          <a:p>
            <a:fld id="{2A013F82-EE5E-44EE-A61D-E31C6657F26F}" type="slidenum">
              <a:rPr lang="uk-UA" smtClean="0"/>
              <a:t>68</a:t>
            </a:fld>
            <a:endParaRPr lang="uk-UA"/>
          </a:p>
        </p:txBody>
      </p:sp>
    </p:spTree>
    <p:extLst>
      <p:ext uri="{BB962C8B-B14F-4D97-AF65-F5344CB8AC3E}">
        <p14:creationId xmlns:p14="http://schemas.microsoft.com/office/powerpoint/2010/main" val="23184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less traveled road</a:t>
            </a:r>
            <a:endParaRPr lang="en-US" dirty="0"/>
          </a:p>
        </p:txBody>
      </p:sp>
      <p:sp>
        <p:nvSpPr>
          <p:cNvPr id="9" name="Rectangle 8"/>
          <p:cNvSpPr/>
          <p:nvPr/>
        </p:nvSpPr>
        <p:spPr>
          <a:xfrm>
            <a:off x="452524" y="1200090"/>
            <a:ext cx="11204487" cy="4401205"/>
          </a:xfrm>
          <a:prstGeom prst="rect">
            <a:avLst/>
          </a:prstGeom>
        </p:spPr>
        <p:txBody>
          <a:bodyPr wrap="square">
            <a:spAutoFit/>
          </a:bodyPr>
          <a:lstStyle/>
          <a:p>
            <a:r>
              <a:rPr lang="en-US" sz="2000" dirty="0" smtClean="0">
                <a:solidFill>
                  <a:srgbClr val="00B0F0"/>
                </a:solidFill>
              </a:rPr>
              <a:t>In the end</a:t>
            </a:r>
          </a:p>
          <a:p>
            <a:pPr marL="342900" indent="-342900">
              <a:buFont typeface="Arial" charset="0"/>
              <a:buChar char="•"/>
            </a:pPr>
            <a:r>
              <a:rPr lang="en-US" sz="2000" dirty="0" smtClean="0"/>
              <a:t>The </a:t>
            </a:r>
            <a:r>
              <a:rPr lang="en-US" sz="2000" dirty="0"/>
              <a:t>transition can be anything from graceful to atrocious</a:t>
            </a:r>
            <a:r>
              <a:rPr lang="en-US" sz="2000" dirty="0" smtClean="0"/>
              <a:t>.</a:t>
            </a:r>
          </a:p>
          <a:p>
            <a:pPr marL="342900" indent="-342900">
              <a:buFont typeface="Arial" charset="0"/>
              <a:buChar char="•"/>
            </a:pPr>
            <a:r>
              <a:rPr lang="en-US" sz="2000" dirty="0" smtClean="0"/>
              <a:t>The </a:t>
            </a:r>
            <a:r>
              <a:rPr lang="en-US" sz="2000" dirty="0"/>
              <a:t>precedent is </a:t>
            </a:r>
            <a:r>
              <a:rPr lang="en-US" sz="2000" dirty="0" smtClean="0"/>
              <a:t>unfavorable:</a:t>
            </a:r>
          </a:p>
          <a:p>
            <a:pPr marL="800100" lvl="1" indent="-342900">
              <a:buFont typeface="Wingdings" charset="2"/>
              <a:buChar char="Ø"/>
            </a:pPr>
            <a:r>
              <a:rPr lang="en-US" sz="2000" dirty="0" smtClean="0"/>
              <a:t>If </a:t>
            </a:r>
            <a:r>
              <a:rPr lang="en-US" sz="2000" dirty="0"/>
              <a:t>we are to judge by human history so far, it is unlikely that humanity will take the graceful and less traveled </a:t>
            </a:r>
            <a:r>
              <a:rPr lang="en-US" sz="2000" dirty="0" smtClean="0"/>
              <a:t>road.</a:t>
            </a:r>
          </a:p>
          <a:p>
            <a:pPr marL="800100" lvl="1" indent="-342900">
              <a:buFont typeface="Wingdings" charset="2"/>
              <a:buChar char="Ø"/>
            </a:pPr>
            <a:endParaRPr lang="en-US" sz="2000" dirty="0"/>
          </a:p>
          <a:p>
            <a:r>
              <a:rPr lang="en-US" sz="2000" dirty="0" smtClean="0"/>
              <a:t>The </a:t>
            </a:r>
            <a:r>
              <a:rPr lang="en-US" sz="2000" dirty="0"/>
              <a:t>words of Robert Frost, at the end of "The road not taken," may now admit a poignant and ominous interpretation. </a:t>
            </a:r>
            <a:endParaRPr lang="en-US" sz="2000" dirty="0" smtClean="0"/>
          </a:p>
          <a:p>
            <a:endParaRPr lang="en-US" sz="2000" dirty="0"/>
          </a:p>
          <a:p>
            <a:pPr lvl="2"/>
            <a:r>
              <a:rPr lang="en-US" sz="2000" dirty="0"/>
              <a:t>I shall be telling this with a sigh</a:t>
            </a:r>
            <a:br>
              <a:rPr lang="en-US" sz="2000" dirty="0"/>
            </a:br>
            <a:r>
              <a:rPr lang="en-US" sz="2000" dirty="0"/>
              <a:t>Somewhere ages and ages hence:</a:t>
            </a:r>
            <a:br>
              <a:rPr lang="en-US" sz="2000" dirty="0"/>
            </a:br>
            <a:r>
              <a:rPr lang="en-US" sz="2000" dirty="0"/>
              <a:t>Two roads diverged in a wood, and I --</a:t>
            </a:r>
            <a:br>
              <a:rPr lang="en-US" sz="2000" dirty="0"/>
            </a:br>
            <a:r>
              <a:rPr lang="en-US" sz="2000" dirty="0"/>
              <a:t>I took the one less traveled by,</a:t>
            </a:r>
            <a:br>
              <a:rPr lang="en-US" sz="2000" dirty="0"/>
            </a:br>
            <a:r>
              <a:rPr lang="en-US" sz="2000" dirty="0"/>
              <a:t>And that has made all the difference</a:t>
            </a:r>
          </a:p>
        </p:txBody>
      </p:sp>
      <p:pic>
        <p:nvPicPr>
          <p:cNvPr id="2058" name="Picture 10" descr="ttps://www.everplans.com/sites/default/files/the-end-digital-cheat-sh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2" y="5186798"/>
            <a:ext cx="1776413" cy="8289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A013F82-EE5E-44EE-A61D-E31C6657F26F}" type="slidenum">
              <a:rPr lang="uk-UA" smtClean="0"/>
              <a:t>69</a:t>
            </a:fld>
            <a:endParaRPr lang="uk-UA"/>
          </a:p>
        </p:txBody>
      </p:sp>
    </p:spTree>
    <p:extLst>
      <p:ext uri="{BB962C8B-B14F-4D97-AF65-F5344CB8AC3E}">
        <p14:creationId xmlns:p14="http://schemas.microsoft.com/office/powerpoint/2010/main" val="45666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Rise of Neural Networks</a:t>
            </a:r>
            <a:endParaRPr lang="en-US" dirty="0"/>
          </a:p>
        </p:txBody>
      </p:sp>
      <p:sp>
        <p:nvSpPr>
          <p:cNvPr id="10" name="Rectangle 9"/>
          <p:cNvSpPr/>
          <p:nvPr/>
        </p:nvSpPr>
        <p:spPr>
          <a:xfrm>
            <a:off x="452523" y="1200090"/>
            <a:ext cx="11204489" cy="4708981"/>
          </a:xfrm>
          <a:prstGeom prst="rect">
            <a:avLst/>
          </a:prstGeom>
        </p:spPr>
        <p:txBody>
          <a:bodyPr wrap="square">
            <a:spAutoFit/>
          </a:bodyPr>
          <a:lstStyle/>
          <a:p>
            <a:r>
              <a:rPr lang="en-US" sz="2000" dirty="0" smtClean="0">
                <a:solidFill>
                  <a:srgbClr val="00B0F0"/>
                </a:solidFill>
              </a:rPr>
              <a:t>Neural networks are fundamental mathematical and computational constructs</a:t>
            </a:r>
          </a:p>
          <a:p>
            <a:pPr marL="342900" indent="-342900">
              <a:buFont typeface="Arial" charset="0"/>
              <a:buChar char="•"/>
            </a:pPr>
            <a:r>
              <a:rPr lang="en-US" sz="2000" dirty="0" smtClean="0"/>
              <a:t>Sequence of instructions, loops, recursion.</a:t>
            </a:r>
          </a:p>
          <a:p>
            <a:r>
              <a:rPr lang="en-US" sz="2000" dirty="0" smtClean="0">
                <a:solidFill>
                  <a:srgbClr val="00B0F0"/>
                </a:solidFill>
              </a:rPr>
              <a:t>The novelty, if any, is in the learning part</a:t>
            </a:r>
          </a:p>
          <a:p>
            <a:pPr marL="342900" indent="-342900">
              <a:buFont typeface="Arial" charset="0"/>
              <a:buChar char="•"/>
            </a:pPr>
            <a:r>
              <a:rPr lang="en-US" sz="2000" dirty="0" smtClean="0"/>
              <a:t>Neural nets learn their functionality from the data (they can adapt their structure too...)</a:t>
            </a:r>
          </a:p>
          <a:p>
            <a:r>
              <a:rPr lang="en-US" sz="2000" dirty="0" smtClean="0">
                <a:solidFill>
                  <a:srgbClr val="00B0F0"/>
                </a:solidFill>
              </a:rPr>
              <a:t>Learning is not new</a:t>
            </a:r>
          </a:p>
          <a:p>
            <a:pPr marL="342900" indent="-342900">
              <a:buFont typeface="Arial" charset="0"/>
              <a:buChar char="•"/>
            </a:pPr>
            <a:r>
              <a:rPr lang="en-US" sz="2000" dirty="0"/>
              <a:t>Fisher's linear </a:t>
            </a:r>
            <a:r>
              <a:rPr lang="en-US" sz="2000" dirty="0" smtClean="0"/>
              <a:t>discriminant: </a:t>
            </a:r>
            <a:r>
              <a:rPr lang="en-US" sz="2000" dirty="0" smtClean="0">
                <a:solidFill>
                  <a:srgbClr val="00B0F0"/>
                </a:solidFill>
              </a:rPr>
              <a:t>1936.</a:t>
            </a:r>
          </a:p>
          <a:p>
            <a:pPr marL="342900" indent="-342900">
              <a:buFont typeface="Arial" charset="0"/>
              <a:buChar char="•"/>
            </a:pPr>
            <a:r>
              <a:rPr lang="en-US" sz="2000" i="1" dirty="0" smtClean="0"/>
              <a:t>Perceptron algorithm</a:t>
            </a:r>
            <a:r>
              <a:rPr lang="en-US" sz="2000" dirty="0" smtClean="0"/>
              <a:t>:, </a:t>
            </a:r>
            <a:r>
              <a:rPr lang="en-US" sz="2000" dirty="0" smtClean="0">
                <a:solidFill>
                  <a:srgbClr val="00B0F0"/>
                </a:solidFill>
              </a:rPr>
              <a:t>1957.</a:t>
            </a:r>
          </a:p>
          <a:p>
            <a:pPr marL="342900" indent="-342900">
              <a:buFont typeface="Arial" charset="0"/>
              <a:buChar char="•"/>
            </a:pPr>
            <a:r>
              <a:rPr lang="en-US" sz="2000" i="1" dirty="0" smtClean="0"/>
              <a:t>Back-propagation</a:t>
            </a:r>
            <a:r>
              <a:rPr lang="en-US" sz="2000" dirty="0" smtClean="0"/>
              <a:t>: </a:t>
            </a:r>
            <a:r>
              <a:rPr lang="en-US" sz="2000" dirty="0" smtClean="0">
                <a:solidFill>
                  <a:srgbClr val="00B0F0"/>
                </a:solidFill>
              </a:rPr>
              <a:t>1986</a:t>
            </a:r>
            <a:r>
              <a:rPr lang="en-US" sz="2000" dirty="0" smtClean="0"/>
              <a:t>; variants: </a:t>
            </a:r>
            <a:r>
              <a:rPr lang="en-US" sz="2000" dirty="0" smtClean="0">
                <a:solidFill>
                  <a:srgbClr val="00B0F0"/>
                </a:solidFill>
              </a:rPr>
              <a:t>1960s</a:t>
            </a:r>
            <a:r>
              <a:rPr lang="en-US" sz="2000" dirty="0"/>
              <a:t>, </a:t>
            </a:r>
            <a:r>
              <a:rPr lang="en-US" sz="2000" dirty="0">
                <a:solidFill>
                  <a:srgbClr val="00B0F0"/>
                </a:solidFill>
              </a:rPr>
              <a:t>1970s</a:t>
            </a:r>
            <a:r>
              <a:rPr lang="en-US" sz="2000" dirty="0"/>
              <a:t>, and early </a:t>
            </a:r>
            <a:r>
              <a:rPr lang="en-US" sz="2000" dirty="0" smtClean="0">
                <a:solidFill>
                  <a:srgbClr val="00B0F0"/>
                </a:solidFill>
              </a:rPr>
              <a:t>1980s</a:t>
            </a:r>
          </a:p>
          <a:p>
            <a:pPr marL="342900" indent="-342900">
              <a:buFont typeface="Arial" charset="0"/>
              <a:buChar char="•"/>
            </a:pPr>
            <a:r>
              <a:rPr lang="en-US" sz="2000" dirty="0" smtClean="0"/>
              <a:t>CNNs: </a:t>
            </a:r>
            <a:r>
              <a:rPr lang="en-US" sz="2000" dirty="0" smtClean="0">
                <a:solidFill>
                  <a:srgbClr val="00B0F0"/>
                </a:solidFill>
              </a:rPr>
              <a:t>1980s</a:t>
            </a:r>
            <a:r>
              <a:rPr lang="en-US" sz="2000" dirty="0" smtClean="0"/>
              <a:t>, inspired </a:t>
            </a:r>
            <a:r>
              <a:rPr lang="en-US" sz="2000" dirty="0" smtClean="0"/>
              <a:t>by receptive fields, Hubel </a:t>
            </a:r>
            <a:r>
              <a:rPr lang="en-US" sz="2000" dirty="0"/>
              <a:t>and Wiesel in </a:t>
            </a:r>
            <a:r>
              <a:rPr lang="en-US" sz="2000" dirty="0" smtClean="0">
                <a:solidFill>
                  <a:srgbClr val="00B0F0"/>
                </a:solidFill>
              </a:rPr>
              <a:t>1950s </a:t>
            </a:r>
            <a:r>
              <a:rPr lang="en-US" sz="2000" dirty="0"/>
              <a:t>and </a:t>
            </a:r>
            <a:r>
              <a:rPr lang="en-US" sz="2000" dirty="0">
                <a:solidFill>
                  <a:srgbClr val="00B0F0"/>
                </a:solidFill>
              </a:rPr>
              <a:t>1960s</a:t>
            </a:r>
            <a:r>
              <a:rPr lang="en-US" sz="2000" dirty="0"/>
              <a:t>, </a:t>
            </a:r>
            <a:r>
              <a:rPr lang="en-US" sz="2000" dirty="0" smtClean="0"/>
              <a:t>published in </a:t>
            </a:r>
            <a:r>
              <a:rPr lang="en-US" sz="2000" dirty="0" smtClean="0">
                <a:solidFill>
                  <a:srgbClr val="00B0F0"/>
                </a:solidFill>
              </a:rPr>
              <a:t>1968.</a:t>
            </a:r>
          </a:p>
          <a:p>
            <a:pPr marL="342900" indent="-342900">
              <a:buFont typeface="Arial" charset="0"/>
              <a:buChar char="•"/>
            </a:pPr>
            <a:r>
              <a:rPr lang="en-US" sz="2000" dirty="0" smtClean="0"/>
              <a:t>RNNs: </a:t>
            </a:r>
            <a:r>
              <a:rPr lang="en-US" sz="2000" dirty="0" smtClean="0">
                <a:solidFill>
                  <a:srgbClr val="00B0F0"/>
                </a:solidFill>
              </a:rPr>
              <a:t>1980s</a:t>
            </a:r>
            <a:r>
              <a:rPr lang="en-US" sz="2000" dirty="0" smtClean="0"/>
              <a:t>; Hopfield network, appeared in </a:t>
            </a:r>
            <a:r>
              <a:rPr lang="en-US" sz="2000" dirty="0" smtClean="0">
                <a:solidFill>
                  <a:srgbClr val="00B0F0"/>
                </a:solidFill>
              </a:rPr>
              <a:t>1974</a:t>
            </a:r>
            <a:r>
              <a:rPr lang="en-US" sz="2000" dirty="0" smtClean="0"/>
              <a:t>, popularized </a:t>
            </a:r>
            <a:r>
              <a:rPr lang="en-US" sz="2000" dirty="0"/>
              <a:t>in </a:t>
            </a:r>
            <a:r>
              <a:rPr lang="en-US" sz="2000" dirty="0" smtClean="0">
                <a:solidFill>
                  <a:srgbClr val="00B0F0"/>
                </a:solidFill>
              </a:rPr>
              <a:t>1982.</a:t>
            </a:r>
            <a:endParaRPr lang="en-US" sz="2000" dirty="0" smtClean="0"/>
          </a:p>
          <a:p>
            <a:pPr marL="342900" indent="-342900">
              <a:buFont typeface="Arial" charset="0"/>
              <a:buChar char="•"/>
            </a:pPr>
            <a:r>
              <a:rPr lang="en-US" sz="2000" i="1" dirty="0" smtClean="0"/>
              <a:t>Credit assignment problem</a:t>
            </a:r>
            <a:r>
              <a:rPr lang="en-US" sz="2000" dirty="0" smtClean="0"/>
              <a:t>: apply a reward or penalty to learned parameters.</a:t>
            </a:r>
          </a:p>
          <a:p>
            <a:pPr marL="800100" lvl="1" indent="-342900">
              <a:buFont typeface="Wingdings" charset="2"/>
              <a:buChar char="Ø"/>
            </a:pPr>
            <a:r>
              <a:rPr lang="en-US" sz="2000" dirty="0"/>
              <a:t>H</a:t>
            </a:r>
            <a:r>
              <a:rPr lang="en-US" sz="2000" dirty="0" smtClean="0"/>
              <a:t>arder with distance between parameters and outcome.</a:t>
            </a:r>
          </a:p>
          <a:p>
            <a:pPr marL="800100" lvl="1" indent="-342900">
              <a:buFont typeface="Wingdings" charset="2"/>
              <a:buChar char="Ø"/>
            </a:pPr>
            <a:r>
              <a:rPr lang="en-US" sz="2000" dirty="0" smtClean="0"/>
              <a:t>Acute problem </a:t>
            </a:r>
            <a:r>
              <a:rPr lang="en-US" sz="2000" dirty="0"/>
              <a:t>with recurrent or deep neural </a:t>
            </a:r>
            <a:r>
              <a:rPr lang="en-US" sz="2000" dirty="0" smtClean="0"/>
              <a:t>networks; solved </a:t>
            </a:r>
            <a:r>
              <a:rPr lang="en-US" sz="2000" dirty="0"/>
              <a:t>(to a large extent) in </a:t>
            </a:r>
            <a:r>
              <a:rPr lang="en-US" sz="2000" dirty="0" smtClean="0">
                <a:solidFill>
                  <a:srgbClr val="00B0F0"/>
                </a:solidFill>
              </a:rPr>
              <a:t>1990s.</a:t>
            </a:r>
            <a:endParaRPr lang="en-US" sz="2000" dirty="0" smtClean="0"/>
          </a:p>
          <a:p>
            <a:pPr marL="342900" indent="-342900">
              <a:buFont typeface="Arial" charset="0"/>
              <a:buChar char="•"/>
            </a:pPr>
            <a:r>
              <a:rPr lang="en-US" sz="2000" i="1" dirty="0" smtClean="0"/>
              <a:t>Sparse features</a:t>
            </a:r>
            <a:r>
              <a:rPr lang="en-US" sz="2000" dirty="0" smtClean="0"/>
              <a:t>: features that are absent from most samples (e.g. words in a text or speech).</a:t>
            </a:r>
          </a:p>
          <a:p>
            <a:pPr marL="800100" lvl="1" indent="-342900">
              <a:buFont typeface="Wingdings" charset="2"/>
              <a:buChar char="Ø"/>
            </a:pPr>
            <a:r>
              <a:rPr lang="en-US" sz="2000" dirty="0" smtClean="0"/>
              <a:t>Word embeddings: appeared in </a:t>
            </a:r>
            <a:r>
              <a:rPr lang="en-US" sz="2000" dirty="0" smtClean="0">
                <a:solidFill>
                  <a:srgbClr val="00B0F0"/>
                </a:solidFill>
              </a:rPr>
              <a:t>1957</a:t>
            </a:r>
            <a:r>
              <a:rPr lang="en-US" sz="2000" dirty="0" smtClean="0"/>
              <a:t> in linguistics, introduced to neural networks in </a:t>
            </a:r>
            <a:r>
              <a:rPr lang="en-US" sz="2000" dirty="0" smtClean="0">
                <a:solidFill>
                  <a:srgbClr val="00B0F0"/>
                </a:solidFill>
              </a:rPr>
              <a:t>2000-2003.</a:t>
            </a:r>
          </a:p>
        </p:txBody>
      </p:sp>
      <p:sp>
        <p:nvSpPr>
          <p:cNvPr id="2" name="Slide Number Placeholder 1"/>
          <p:cNvSpPr>
            <a:spLocks noGrp="1"/>
          </p:cNvSpPr>
          <p:nvPr>
            <p:ph type="sldNum" sz="quarter" idx="12"/>
          </p:nvPr>
        </p:nvSpPr>
        <p:spPr/>
        <p:txBody>
          <a:bodyPr/>
          <a:lstStyle/>
          <a:p>
            <a:fld id="{2A013F82-EE5E-44EE-A61D-E31C6657F26F}" type="slidenum">
              <a:rPr lang="uk-UA" smtClean="0"/>
              <a:t>7</a:t>
            </a:fld>
            <a:endParaRPr lang="uk-UA"/>
          </a:p>
        </p:txBody>
      </p:sp>
    </p:spTree>
    <p:extLst>
      <p:ext uri="{BB962C8B-B14F-4D97-AF65-F5344CB8AC3E}">
        <p14:creationId xmlns:p14="http://schemas.microsoft.com/office/powerpoint/2010/main" val="12679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Rise of Neural Networks</a:t>
            </a:r>
            <a:endParaRPr lang="en-US" dirty="0"/>
          </a:p>
        </p:txBody>
      </p:sp>
      <p:sp>
        <p:nvSpPr>
          <p:cNvPr id="10" name="Rectangle 9"/>
          <p:cNvSpPr/>
          <p:nvPr/>
        </p:nvSpPr>
        <p:spPr>
          <a:xfrm>
            <a:off x="452523" y="1200090"/>
            <a:ext cx="7470689" cy="3170099"/>
          </a:xfrm>
          <a:prstGeom prst="rect">
            <a:avLst/>
          </a:prstGeom>
        </p:spPr>
        <p:txBody>
          <a:bodyPr wrap="square">
            <a:spAutoFit/>
          </a:bodyPr>
          <a:lstStyle/>
          <a:p>
            <a:r>
              <a:rPr lang="en-US" sz="2000" dirty="0" smtClean="0">
                <a:solidFill>
                  <a:srgbClr val="00B0F0"/>
                </a:solidFill>
              </a:rPr>
              <a:t>Sparse features to embeddings</a:t>
            </a:r>
            <a:endParaRPr lang="en-US" sz="2000" dirty="0">
              <a:solidFill>
                <a:srgbClr val="00B0F0"/>
              </a:solidFill>
            </a:endParaRPr>
          </a:p>
          <a:p>
            <a:pPr marL="342900" indent="-342900">
              <a:buFont typeface="Arial" charset="0"/>
              <a:buChar char="•"/>
            </a:pPr>
            <a:r>
              <a:rPr lang="en-US" sz="2000" i="1" dirty="0" smtClean="0"/>
              <a:t>Embeddings are mappings from a high to a low dimensional space that preserve certain relations.</a:t>
            </a:r>
          </a:p>
          <a:p>
            <a:pPr marL="342900" indent="-342900">
              <a:buFont typeface="Arial" charset="0"/>
              <a:buChar char="•"/>
            </a:pPr>
            <a:r>
              <a:rPr lang="en-US" sz="2000" i="1" dirty="0" smtClean="0"/>
              <a:t>Word embeddings </a:t>
            </a:r>
            <a:r>
              <a:rPr lang="en-US" sz="2000" dirty="0" smtClean="0"/>
              <a:t>preserve semantic relations.</a:t>
            </a:r>
            <a:br>
              <a:rPr lang="en-US" sz="2000" dirty="0" smtClean="0"/>
            </a:br>
            <a:r>
              <a:rPr lang="en-US" sz="2000" dirty="0" smtClean="0"/>
              <a:t>Firth, </a:t>
            </a:r>
            <a:r>
              <a:rPr lang="en-US" sz="2000" dirty="0" smtClean="0">
                <a:solidFill>
                  <a:srgbClr val="00B0F0"/>
                </a:solidFill>
              </a:rPr>
              <a:t>1957</a:t>
            </a:r>
            <a:r>
              <a:rPr lang="en-US" sz="2000" dirty="0" smtClean="0"/>
              <a:t>: </a:t>
            </a:r>
            <a:r>
              <a:rPr lang="en-US" sz="2000" dirty="0" smtClean="0">
                <a:solidFill>
                  <a:schemeClr val="tx1">
                    <a:lumMod val="65000"/>
                  </a:schemeClr>
                </a:solidFill>
              </a:rPr>
              <a:t>“a </a:t>
            </a:r>
            <a:r>
              <a:rPr lang="en-US" sz="2000" dirty="0">
                <a:solidFill>
                  <a:schemeClr val="tx1">
                    <a:lumMod val="65000"/>
                  </a:schemeClr>
                </a:solidFill>
              </a:rPr>
              <a:t>word is characterized by the company it </a:t>
            </a:r>
            <a:r>
              <a:rPr lang="en-US" sz="2000" dirty="0" smtClean="0">
                <a:solidFill>
                  <a:schemeClr val="tx1">
                    <a:lumMod val="65000"/>
                  </a:schemeClr>
                </a:solidFill>
              </a:rPr>
              <a:t>keeps.”</a:t>
            </a:r>
          </a:p>
          <a:p>
            <a:pPr marL="342900" indent="-342900">
              <a:buFont typeface="Arial" charset="0"/>
              <a:buChar char="•"/>
            </a:pPr>
            <a:r>
              <a:rPr lang="en-US" sz="2000" dirty="0" smtClean="0"/>
              <a:t>A computational form </a:t>
            </a:r>
            <a:r>
              <a:rPr lang="en-US" sz="2000" dirty="0"/>
              <a:t>of understanding of </a:t>
            </a:r>
            <a:r>
              <a:rPr lang="en-US" sz="2000" dirty="0" smtClean="0"/>
              <a:t>words/human </a:t>
            </a:r>
            <a:r>
              <a:rPr lang="en-US" sz="2000" dirty="0"/>
              <a:t>language.</a:t>
            </a:r>
            <a:endParaRPr lang="en-US" sz="2000" dirty="0" smtClean="0"/>
          </a:p>
          <a:p>
            <a:r>
              <a:rPr lang="en-US" sz="2000" dirty="0" smtClean="0">
                <a:solidFill>
                  <a:srgbClr val="00B0F0"/>
                </a:solidFill>
              </a:rPr>
              <a:t>Supervised and unsupervised learning</a:t>
            </a:r>
          </a:p>
          <a:p>
            <a:pPr marL="342900" indent="-342900">
              <a:buFont typeface="Arial" charset="0"/>
              <a:buChar char="•"/>
            </a:pPr>
            <a:r>
              <a:rPr lang="en-US" sz="2000" dirty="0" smtClean="0"/>
              <a:t>Teacher vs. self-learning, accuracy vs. data size.</a:t>
            </a:r>
          </a:p>
          <a:p>
            <a:r>
              <a:rPr lang="en-US" sz="2000" dirty="0" smtClean="0">
                <a:solidFill>
                  <a:srgbClr val="00B0F0"/>
                </a:solidFill>
              </a:rPr>
              <a:t>Large labeled sets </a:t>
            </a:r>
            <a:r>
              <a:rPr lang="en-US" sz="2000" dirty="0" smtClean="0"/>
              <a:t>(e.g. ImageNet)</a:t>
            </a:r>
          </a:p>
        </p:txBody>
      </p:sp>
      <p:pic>
        <p:nvPicPr>
          <p:cNvPr id="2" name="Picture 1"/>
          <p:cNvPicPr>
            <a:picLocks noChangeAspect="1"/>
          </p:cNvPicPr>
          <p:nvPr/>
        </p:nvPicPr>
        <p:blipFill>
          <a:blip r:embed="rId3"/>
          <a:stretch>
            <a:fillRect/>
          </a:stretch>
        </p:blipFill>
        <p:spPr>
          <a:xfrm>
            <a:off x="8075612" y="1200091"/>
            <a:ext cx="3581398" cy="2932856"/>
          </a:xfrm>
          <a:prstGeom prst="rect">
            <a:avLst/>
          </a:prstGeom>
        </p:spPr>
      </p:pic>
      <p:sp>
        <p:nvSpPr>
          <p:cNvPr id="6" name="Rectangle 5"/>
          <p:cNvSpPr/>
          <p:nvPr/>
        </p:nvSpPr>
        <p:spPr>
          <a:xfrm>
            <a:off x="452523" y="4267200"/>
            <a:ext cx="11204489" cy="2246769"/>
          </a:xfrm>
          <a:prstGeom prst="rect">
            <a:avLst/>
          </a:prstGeom>
        </p:spPr>
        <p:txBody>
          <a:bodyPr wrap="square">
            <a:spAutoFit/>
          </a:bodyPr>
          <a:lstStyle/>
          <a:p>
            <a:r>
              <a:rPr lang="en-US" sz="2000" dirty="0" smtClean="0">
                <a:solidFill>
                  <a:srgbClr val="00B0F0"/>
                </a:solidFill>
              </a:rPr>
              <a:t>Deep neural networks </a:t>
            </a:r>
            <a:r>
              <a:rPr lang="en-US" sz="2000" dirty="0" smtClean="0"/>
              <a:t>(a.k.a. deep learning, AI, new electricity, tsunami, revolution etc.)</a:t>
            </a:r>
            <a:endParaRPr lang="en-US" sz="2000" dirty="0" smtClean="0">
              <a:solidFill>
                <a:srgbClr val="00B0F0"/>
              </a:solidFill>
            </a:endParaRPr>
          </a:p>
          <a:p>
            <a:pPr marL="342900" indent="-342900">
              <a:buFont typeface="Arial" charset="0"/>
              <a:buChar char="•"/>
            </a:pPr>
            <a:r>
              <a:rPr lang="en-US" sz="2000" dirty="0"/>
              <a:t>F</a:t>
            </a:r>
            <a:r>
              <a:rPr lang="en-US" sz="2000" dirty="0" smtClean="0"/>
              <a:t>oundational </a:t>
            </a:r>
            <a:r>
              <a:rPr lang="en-US" sz="2000" dirty="0"/>
              <a:t>blocks </a:t>
            </a:r>
            <a:r>
              <a:rPr lang="en-US" sz="2000" dirty="0" smtClean="0"/>
              <a:t>of the neural enterprise</a:t>
            </a:r>
            <a:r>
              <a:rPr lang="en-US" sz="2000" dirty="0"/>
              <a:t>. </a:t>
            </a:r>
            <a:endParaRPr lang="en-US" sz="2000" dirty="0" smtClean="0"/>
          </a:p>
          <a:p>
            <a:pPr marL="342900" indent="-342900">
              <a:buFont typeface="Arial" charset="0"/>
              <a:buChar char="•"/>
            </a:pPr>
            <a:r>
              <a:rPr lang="en-US" sz="2000" dirty="0" smtClean="0"/>
              <a:t>Critical milestones: </a:t>
            </a:r>
          </a:p>
          <a:p>
            <a:pPr marL="800100" lvl="1" indent="-342900">
              <a:buFont typeface="Wingdings" charset="2"/>
              <a:buChar char="Ø"/>
            </a:pPr>
            <a:r>
              <a:rPr lang="en-US" sz="2000" dirty="0"/>
              <a:t>A CNN with word embeddings for </a:t>
            </a:r>
            <a:r>
              <a:rPr lang="en-US" sz="2000" dirty="0" smtClean="0"/>
              <a:t>natural language processing (NLP) </a:t>
            </a:r>
            <a:r>
              <a:rPr lang="en-US" sz="2000" dirty="0"/>
              <a:t>tasks in </a:t>
            </a:r>
            <a:r>
              <a:rPr lang="en-US" sz="2000" dirty="0" smtClean="0">
                <a:solidFill>
                  <a:srgbClr val="00B0F0"/>
                </a:solidFill>
              </a:rPr>
              <a:t>2011.</a:t>
            </a:r>
            <a:r>
              <a:rPr lang="en-US" sz="2000" dirty="0" smtClean="0"/>
              <a:t> </a:t>
            </a:r>
            <a:endParaRPr lang="en-US" sz="2000" dirty="0"/>
          </a:p>
          <a:p>
            <a:pPr marL="800100" lvl="1" indent="-342900">
              <a:buFont typeface="Wingdings" charset="2"/>
              <a:buChar char="Ø"/>
            </a:pPr>
            <a:r>
              <a:rPr lang="en-US" sz="2000" dirty="0" smtClean="0"/>
              <a:t>A </a:t>
            </a:r>
            <a:r>
              <a:rPr lang="en-US" sz="2000" dirty="0"/>
              <a:t>large CNN (600,000 units) for ImageNet in </a:t>
            </a:r>
            <a:r>
              <a:rPr lang="en-US" sz="2000" dirty="0" smtClean="0">
                <a:solidFill>
                  <a:srgbClr val="00B0F0"/>
                </a:solidFill>
              </a:rPr>
              <a:t>2012.</a:t>
            </a:r>
            <a:r>
              <a:rPr lang="en-US" sz="2000" dirty="0" smtClean="0"/>
              <a:t> </a:t>
            </a:r>
          </a:p>
          <a:p>
            <a:pPr marL="342900" indent="-342900">
              <a:buFont typeface="Arial" charset="0"/>
              <a:buChar char="•"/>
            </a:pPr>
            <a:r>
              <a:rPr lang="en-US" sz="2000" dirty="0" smtClean="0"/>
              <a:t>Subsequently: dramatically increased interest in NNs, great gains in various domains.</a:t>
            </a:r>
          </a:p>
          <a:p>
            <a:pPr marL="342900" indent="-342900">
              <a:buFont typeface="Arial" charset="0"/>
              <a:buChar char="•"/>
            </a:pPr>
            <a:r>
              <a:rPr lang="en-US" sz="2000" dirty="0" smtClean="0"/>
              <a:t>Some experts declared </a:t>
            </a:r>
            <a:r>
              <a:rPr lang="en-US" sz="2000" dirty="0"/>
              <a:t>metaphorical revolutions and </a:t>
            </a:r>
            <a:r>
              <a:rPr lang="en-US" sz="2000" dirty="0" smtClean="0"/>
              <a:t>tsunamis.</a:t>
            </a:r>
            <a:endParaRPr lang="en-US" sz="2000" dirty="0"/>
          </a:p>
        </p:txBody>
      </p:sp>
      <p:sp>
        <p:nvSpPr>
          <p:cNvPr id="3" name="Slide Number Placeholder 2"/>
          <p:cNvSpPr>
            <a:spLocks noGrp="1"/>
          </p:cNvSpPr>
          <p:nvPr>
            <p:ph type="sldNum" sz="quarter" idx="12"/>
          </p:nvPr>
        </p:nvSpPr>
        <p:spPr/>
        <p:txBody>
          <a:bodyPr/>
          <a:lstStyle/>
          <a:p>
            <a:fld id="{2A013F82-EE5E-44EE-A61D-E31C6657F26F}" type="slidenum">
              <a:rPr lang="uk-UA" smtClean="0"/>
              <a:t>8</a:t>
            </a:fld>
            <a:endParaRPr lang="uk-UA"/>
          </a:p>
        </p:txBody>
      </p:sp>
    </p:spTree>
    <p:extLst>
      <p:ext uri="{BB962C8B-B14F-4D97-AF65-F5344CB8AC3E}">
        <p14:creationId xmlns:p14="http://schemas.microsoft.com/office/powerpoint/2010/main" val="95523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title"/>
          </p:nvPr>
        </p:nvSpPr>
        <p:spPr>
          <a:xfrm>
            <a:off x="1522413" y="381000"/>
            <a:ext cx="9144001" cy="609600"/>
          </a:xfrm>
        </p:spPr>
        <p:txBody>
          <a:bodyPr>
            <a:normAutofit/>
          </a:bodyPr>
          <a:lstStyle/>
          <a:p>
            <a:r>
              <a:rPr lang="en-US" dirty="0" smtClean="0"/>
              <a:t>The Rise of Neural Networks</a:t>
            </a:r>
            <a:endParaRPr lang="en-US" dirty="0"/>
          </a:p>
        </p:txBody>
      </p:sp>
      <p:sp>
        <p:nvSpPr>
          <p:cNvPr id="10" name="Rectangle 9"/>
          <p:cNvSpPr/>
          <p:nvPr/>
        </p:nvSpPr>
        <p:spPr>
          <a:xfrm>
            <a:off x="452523" y="1200090"/>
            <a:ext cx="8461289" cy="5016758"/>
          </a:xfrm>
          <a:prstGeom prst="rect">
            <a:avLst/>
          </a:prstGeom>
        </p:spPr>
        <p:txBody>
          <a:bodyPr wrap="square">
            <a:spAutoFit/>
          </a:bodyPr>
          <a:lstStyle/>
          <a:p>
            <a:r>
              <a:rPr lang="en-US" sz="2000" dirty="0" smtClean="0">
                <a:solidFill>
                  <a:srgbClr val="00B0F0"/>
                </a:solidFill>
              </a:rPr>
              <a:t>Slow progress</a:t>
            </a:r>
          </a:p>
          <a:p>
            <a:pPr marL="342900" indent="-342900">
              <a:buFont typeface="Arial" charset="0"/>
              <a:buChar char="•"/>
            </a:pPr>
            <a:r>
              <a:rPr lang="en-US" sz="2000" dirty="0" smtClean="0"/>
              <a:t>Relatively simple developments took an excessive amount of time:</a:t>
            </a:r>
          </a:p>
          <a:p>
            <a:pPr marL="800100" lvl="1" indent="-342900">
              <a:buFont typeface="Wingdings" charset="2"/>
              <a:buChar char="Ø"/>
            </a:pPr>
            <a:r>
              <a:rPr lang="en-US" sz="2000" dirty="0" smtClean="0">
                <a:solidFill>
                  <a:srgbClr val="00B0F0"/>
                </a:solidFill>
              </a:rPr>
              <a:t>More </a:t>
            </a:r>
            <a:r>
              <a:rPr lang="en-US" sz="2000" dirty="0">
                <a:solidFill>
                  <a:srgbClr val="00B0F0"/>
                </a:solidFill>
              </a:rPr>
              <a:t>than 50 years</a:t>
            </a:r>
            <a:r>
              <a:rPr lang="en-US" sz="2000" dirty="0"/>
              <a:t> from the perceptron to the current enterprise.</a:t>
            </a:r>
          </a:p>
          <a:p>
            <a:pPr marL="1257300" lvl="2" indent="-342900">
              <a:buFont typeface="Wingdings" charset="2"/>
              <a:buChar char="§"/>
            </a:pPr>
            <a:r>
              <a:rPr lang="en-US" sz="2000" dirty="0" smtClean="0"/>
              <a:t>Perceptron </a:t>
            </a:r>
            <a:r>
              <a:rPr lang="en-US" sz="2000" dirty="0"/>
              <a:t>algorithm </a:t>
            </a:r>
            <a:r>
              <a:rPr lang="en-US" sz="2000" dirty="0" smtClean="0"/>
              <a:t>to back-propagation</a:t>
            </a:r>
            <a:r>
              <a:rPr lang="en-US" sz="2000" dirty="0"/>
              <a:t> </a:t>
            </a:r>
            <a:r>
              <a:rPr lang="en-US" sz="2000" dirty="0" smtClean="0"/>
              <a:t>≃ 30 years</a:t>
            </a:r>
          </a:p>
          <a:p>
            <a:pPr marL="1257300" lvl="2" indent="-342900">
              <a:buFont typeface="Wingdings" charset="2"/>
              <a:buChar char="§"/>
            </a:pPr>
            <a:r>
              <a:rPr lang="en-US" sz="2000" dirty="0"/>
              <a:t>R</a:t>
            </a:r>
            <a:r>
              <a:rPr lang="en-US" sz="2000" dirty="0" smtClean="0"/>
              <a:t>eceptive </a:t>
            </a:r>
            <a:r>
              <a:rPr lang="en-US" sz="2000" dirty="0"/>
              <a:t>fields to </a:t>
            </a:r>
            <a:r>
              <a:rPr lang="en-US" sz="2000" dirty="0" smtClean="0"/>
              <a:t>CNNs </a:t>
            </a:r>
            <a:r>
              <a:rPr lang="en-US" sz="2000" dirty="0"/>
              <a:t>≃ </a:t>
            </a:r>
            <a:r>
              <a:rPr lang="en-US" sz="2000" dirty="0" smtClean="0"/>
              <a:t>20 years</a:t>
            </a:r>
          </a:p>
          <a:p>
            <a:pPr marL="1257300" lvl="2" indent="-342900">
              <a:buFont typeface="Wingdings" charset="2"/>
              <a:buChar char="§"/>
            </a:pPr>
            <a:r>
              <a:rPr lang="en-US" sz="2000" dirty="0" smtClean="0"/>
              <a:t>CNNs to CNNs with </a:t>
            </a:r>
            <a:r>
              <a:rPr lang="en-US" sz="2000" dirty="0"/>
              <a:t>embeddings  ≃ 3</a:t>
            </a:r>
            <a:r>
              <a:rPr lang="en-US" sz="2000" dirty="0" smtClean="0"/>
              <a:t>0 </a:t>
            </a:r>
            <a:r>
              <a:rPr lang="en-US" sz="2000" dirty="0"/>
              <a:t>years</a:t>
            </a:r>
            <a:endParaRPr lang="en-US" sz="2000" dirty="0" smtClean="0"/>
          </a:p>
          <a:p>
            <a:pPr marL="1257300" lvl="2" indent="-342900">
              <a:buFont typeface="Wingdings" charset="2"/>
              <a:buChar char="§"/>
            </a:pPr>
            <a:r>
              <a:rPr lang="en-US" sz="2000" dirty="0" smtClean="0"/>
              <a:t>Embeddings to </a:t>
            </a:r>
            <a:r>
              <a:rPr lang="en-US" sz="2000" dirty="0"/>
              <a:t>neural networks  ≃ </a:t>
            </a:r>
            <a:r>
              <a:rPr lang="en-US" sz="2000" dirty="0" smtClean="0"/>
              <a:t>45 years</a:t>
            </a:r>
          </a:p>
          <a:p>
            <a:pPr marL="800100" lvl="1" indent="-342900">
              <a:buFont typeface="Wingdings" charset="2"/>
              <a:buChar char="Ø"/>
            </a:pPr>
            <a:r>
              <a:rPr lang="en-US" sz="2000" dirty="0" smtClean="0"/>
              <a:t>Comparison: if </a:t>
            </a:r>
            <a:r>
              <a:rPr lang="en-US" sz="2000" dirty="0"/>
              <a:t>quantum physics were as inefficient a </a:t>
            </a:r>
            <a:r>
              <a:rPr lang="en-US" sz="2000" dirty="0" smtClean="0"/>
              <a:t>paradigm, </a:t>
            </a:r>
            <a:r>
              <a:rPr lang="en-US" sz="2000" dirty="0"/>
              <a:t>it would </a:t>
            </a:r>
            <a:r>
              <a:rPr lang="en-US" sz="2000" dirty="0" smtClean="0"/>
              <a:t>have </a:t>
            </a:r>
            <a:r>
              <a:rPr lang="en-US" sz="2000" dirty="0"/>
              <a:t>taken one more century to achieve the current level of mathematical sophistication</a:t>
            </a:r>
            <a:r>
              <a:rPr lang="en-US" sz="2000" dirty="0" smtClean="0"/>
              <a:t>.</a:t>
            </a:r>
          </a:p>
          <a:p>
            <a:r>
              <a:rPr lang="en-US" sz="2000" dirty="0" smtClean="0">
                <a:solidFill>
                  <a:srgbClr val="00B0F0"/>
                </a:solidFill>
              </a:rPr>
              <a:t>Raising questions</a:t>
            </a:r>
            <a:endParaRPr lang="en-US" sz="2000" dirty="0">
              <a:solidFill>
                <a:srgbClr val="00B0F0"/>
              </a:solidFill>
            </a:endParaRPr>
          </a:p>
          <a:p>
            <a:pPr marL="457200" indent="-457200">
              <a:buFont typeface="+mj-lt"/>
              <a:buAutoNum type="arabicPeriod"/>
            </a:pPr>
            <a:r>
              <a:rPr lang="en-US" sz="2000" dirty="0"/>
              <a:t>W</a:t>
            </a:r>
            <a:r>
              <a:rPr lang="en-US" sz="2000" dirty="0" smtClean="0"/>
              <a:t>hy have neural networks been </a:t>
            </a:r>
            <a:r>
              <a:rPr lang="en-US" sz="2000" dirty="0"/>
              <a:t>such </a:t>
            </a:r>
            <a:r>
              <a:rPr lang="en-US" sz="2000" dirty="0" smtClean="0"/>
              <a:t>a slow paradigm</a:t>
            </a:r>
            <a:r>
              <a:rPr lang="en-US" sz="2000" dirty="0"/>
              <a:t>? </a:t>
            </a:r>
            <a:endParaRPr lang="en-US" sz="2000" dirty="0" smtClean="0"/>
          </a:p>
          <a:p>
            <a:pPr marL="457200" indent="-457200">
              <a:buFont typeface="+mj-lt"/>
              <a:buAutoNum type="arabicPeriod"/>
            </a:pPr>
            <a:r>
              <a:rPr lang="en-US" sz="2000" dirty="0" smtClean="0"/>
              <a:t>Why </a:t>
            </a:r>
            <a:r>
              <a:rPr lang="en-US" sz="2000" dirty="0"/>
              <a:t>is the neural enterprise taking place now? </a:t>
            </a:r>
            <a:r>
              <a:rPr lang="en-US" sz="2000" dirty="0" smtClean="0">
                <a:solidFill>
                  <a:schemeClr val="tx1">
                    <a:lumMod val="65000"/>
                  </a:schemeClr>
                </a:solidFill>
              </a:rPr>
              <a:t>(A popular </a:t>
            </a:r>
            <a:r>
              <a:rPr lang="en-US" sz="2000" dirty="0">
                <a:solidFill>
                  <a:schemeClr val="tx1">
                    <a:lumMod val="65000"/>
                  </a:schemeClr>
                </a:solidFill>
              </a:rPr>
              <a:t>topic in on-line discussions and forums, surrounded by various myths and fallacies</a:t>
            </a:r>
            <a:r>
              <a:rPr lang="en-US" sz="2000" dirty="0" smtClean="0">
                <a:solidFill>
                  <a:schemeClr val="tx1">
                    <a:lumMod val="65000"/>
                  </a:schemeClr>
                </a:solidFill>
              </a:rPr>
              <a:t>.)</a:t>
            </a:r>
          </a:p>
          <a:p>
            <a:pPr marL="457200" indent="-457200">
              <a:buFont typeface="+mj-lt"/>
              <a:buAutoNum type="arabicPeriod"/>
            </a:pPr>
            <a:endParaRPr lang="en-US" sz="2000" dirty="0">
              <a:solidFill>
                <a:schemeClr val="tx1">
                  <a:lumMod val="65000"/>
                </a:schemeClr>
              </a:solidFill>
            </a:endParaRPr>
          </a:p>
          <a:p>
            <a:r>
              <a:rPr lang="en-US" sz="2000" dirty="0" smtClean="0"/>
              <a:t>We </a:t>
            </a:r>
            <a:r>
              <a:rPr lang="en-US" sz="2000" dirty="0"/>
              <a:t>will </a:t>
            </a:r>
            <a:r>
              <a:rPr lang="en-US" sz="2000" dirty="0" smtClean="0"/>
              <a:t>attempt to answer </a:t>
            </a:r>
            <a:r>
              <a:rPr lang="en-US" sz="2000" dirty="0"/>
              <a:t>the </a:t>
            </a:r>
            <a:r>
              <a:rPr lang="en-US" sz="2000" dirty="0" smtClean="0"/>
              <a:t>questions and dispel </a:t>
            </a:r>
            <a:r>
              <a:rPr lang="en-US" sz="2000" dirty="0"/>
              <a:t>the myths </a:t>
            </a:r>
            <a:r>
              <a:rPr lang="en-US" sz="2000" dirty="0" smtClean="0"/>
              <a:t>in chapter three. </a:t>
            </a:r>
          </a:p>
        </p:txBody>
      </p:sp>
      <p:sp>
        <p:nvSpPr>
          <p:cNvPr id="2" name="Slide Number Placeholder 1"/>
          <p:cNvSpPr>
            <a:spLocks noGrp="1"/>
          </p:cNvSpPr>
          <p:nvPr>
            <p:ph type="sldNum" sz="quarter" idx="12"/>
          </p:nvPr>
        </p:nvSpPr>
        <p:spPr/>
        <p:txBody>
          <a:bodyPr/>
          <a:lstStyle/>
          <a:p>
            <a:fld id="{2A013F82-EE5E-44EE-A61D-E31C6657F26F}" type="slidenum">
              <a:rPr lang="uk-UA" smtClean="0"/>
              <a:t>9</a:t>
            </a:fld>
            <a:endParaRPr lang="uk-UA"/>
          </a:p>
        </p:txBody>
      </p:sp>
      <p:graphicFrame>
        <p:nvGraphicFramePr>
          <p:cNvPr id="6" name="Diagram 5"/>
          <p:cNvGraphicFramePr/>
          <p:nvPr>
            <p:extLst>
              <p:ext uri="{D42A27DB-BD31-4B8C-83A1-F6EECF244321}">
                <p14:modId xmlns:p14="http://schemas.microsoft.com/office/powerpoint/2010/main" val="1024019323"/>
              </p:ext>
            </p:extLst>
          </p:nvPr>
        </p:nvGraphicFramePr>
        <p:xfrm>
          <a:off x="8913813" y="1284386"/>
          <a:ext cx="2771300" cy="4848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67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03C5CF44-0C62-41B4-B3EA-416B4807878A}" vid="{EC3ACB92-700E-4167-B3A6-412DE40A64C2}"/>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E41224-0370-4595-877C-23316CD80004}">
  <ds:schemaRefs>
    <ds:schemaRef ds:uri="http://purl.org/dc/terms/"/>
    <ds:schemaRef ds:uri="http://schemas.microsoft.com/office/2006/documentManagement/types"/>
    <ds:schemaRef ds:uri="4873beb7-5857-4685-be1f-d57550cc96cc"/>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tf02895261</Template>
  <TotalTime>6413</TotalTime>
  <Words>8111</Words>
  <Application>Microsoft Macintosh PowerPoint</Application>
  <PresentationFormat>Custom</PresentationFormat>
  <Paragraphs>984</Paragraphs>
  <Slides>69</Slides>
  <Notes>69</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Corbel</vt:lpstr>
      <vt:lpstr>Mangal</vt:lpstr>
      <vt:lpstr>Wingdings</vt:lpstr>
      <vt:lpstr>Arial</vt:lpstr>
      <vt:lpstr>Digital Blue Tunnel 16x9</vt:lpstr>
      <vt:lpstr>Neural Age</vt:lpstr>
      <vt:lpstr>Neural Age -- Plot and Cast</vt:lpstr>
      <vt:lpstr>Neural Age</vt:lpstr>
      <vt:lpstr>Neural Age Overview</vt:lpstr>
      <vt:lpstr>Chapter 1.</vt:lpstr>
      <vt:lpstr>The Rise of Neural Networks</vt:lpstr>
      <vt:lpstr>The Rise of Neural Networks</vt:lpstr>
      <vt:lpstr>The Rise of Neural Networks</vt:lpstr>
      <vt:lpstr>The Rise of Neural Networks</vt:lpstr>
      <vt:lpstr>Chapter 2.</vt:lpstr>
      <vt:lpstr>The Epidemic of Constructivism</vt:lpstr>
      <vt:lpstr>The Epidemic of Constructivism</vt:lpstr>
      <vt:lpstr>The Epidemic of Constructivism</vt:lpstr>
      <vt:lpstr>The Epidemic of Constructivism</vt:lpstr>
      <vt:lpstr>The Epidemic of Constructivism</vt:lpstr>
      <vt:lpstr>The Epidemic of Constructivism</vt:lpstr>
      <vt:lpstr>The Epidemic of Constructivism</vt:lpstr>
      <vt:lpstr>Chapter 3.</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Anti-Neural Prejudice</vt:lpstr>
      <vt:lpstr>Chapter 4.</vt:lpstr>
      <vt:lpstr>Learning versus intelligence</vt:lpstr>
      <vt:lpstr>Learning versus intelligence</vt:lpstr>
      <vt:lpstr>Learning versus intelligence</vt:lpstr>
      <vt:lpstr>Learning versus intelligence</vt:lpstr>
      <vt:lpstr>Learning versus intelligence</vt:lpstr>
      <vt:lpstr>Learning versus intelligence</vt:lpstr>
      <vt:lpstr>Chapter 5.</vt:lpstr>
      <vt:lpstr>The dawn of the neural age</vt:lpstr>
      <vt:lpstr>The dawn of the neural age</vt:lpstr>
      <vt:lpstr>The dawn of the neural age</vt:lpstr>
      <vt:lpstr>The dawn of the neural age</vt:lpstr>
      <vt:lpstr>The dawn of the neural age</vt:lpstr>
      <vt:lpstr>The dawn of the neural age</vt:lpstr>
      <vt:lpstr>The dawn of the neural age</vt:lpstr>
      <vt:lpstr>The dawn of the neural age</vt:lpstr>
      <vt:lpstr>The dawn of the neural age</vt:lpstr>
      <vt:lpstr>The dawn of the neural age</vt:lpstr>
      <vt:lpstr>The dawn of the neural age</vt:lpstr>
      <vt:lpstr>Chapter 6.</vt:lpstr>
      <vt:lpstr>The jeweled city on the horizon</vt:lpstr>
      <vt:lpstr>The jeweled city on the horizon</vt:lpstr>
      <vt:lpstr>The jeweled city on the horizon</vt:lpstr>
      <vt:lpstr>The jeweled city on the horizon</vt:lpstr>
      <vt:lpstr>The jeweled city on the horizon</vt:lpstr>
      <vt:lpstr>The jeweled city on the horizon</vt:lpstr>
      <vt:lpstr>The jeweled city on the horizon</vt:lpstr>
      <vt:lpstr>The jeweled city on the horizon</vt:lpstr>
      <vt:lpstr>The jeweled city on the horizon</vt:lpstr>
      <vt:lpstr>Chapter 7.</vt:lpstr>
      <vt:lpstr>The less traveled road</vt:lpstr>
      <vt:lpstr>The less traveled road</vt:lpstr>
      <vt:lpstr>The less traveled road</vt:lpstr>
      <vt:lpstr>The less traveled road</vt:lpstr>
      <vt:lpstr>The less traveled road</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Age</dc:title>
  <dc:creator>Drakopoulos, John</dc:creator>
  <cp:lastModifiedBy>Drakopoulos, John</cp:lastModifiedBy>
  <cp:revision>293</cp:revision>
  <dcterms:created xsi:type="dcterms:W3CDTF">2017-10-01T02:51:17Z</dcterms:created>
  <dcterms:modified xsi:type="dcterms:W3CDTF">2017-11-15T16:57:07Z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